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0077450" cy="566896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2" d="100"/>
          <a:sy n="172" d="100"/>
        </p:scale>
        <p:origin x="96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D244DD-523F-6A6D-6FD8-9FCD3941868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E268D-557A-9EAE-2715-887B40C0600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6C2E2-DE4A-0525-9EE1-6BDBFFD4740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2E7F4-3228-1A4E-79DB-755AE0F2F94D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2A0FBDB0-E6C6-463F-9E73-C11BEB938AE5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4698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65FE1-C340-328E-9506-398FE5E5F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B69780-9CCD-7D2C-2A7D-59689327481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F249150-E822-5C36-E35D-912983777B4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AA501-007F-2C6C-AEAE-D8AF3C7B7C6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5D333-F75D-EA2B-A86C-C65CB8C1A9C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1F19D-C21A-44DA-3644-FA5828BD41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0EC8233B-1313-4B45-BEA0-75E4C7B4AE5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1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F5C39-ED89-1EA4-A2E1-0987469E8A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67F9B00-2DE6-461F-9E71-19E51F23DA82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F941EB-9338-C8F2-8656-613ABFE78A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DD385C-5C93-5939-E6EE-FA022B58E6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4E1DB-3512-F9E1-FB39-7E522E941D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525CE33-A7F1-4DEA-BDEF-4B0E27A4B46A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3A251B-F469-FFFE-0AB1-BA1572E411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B6B7E-B8B3-7351-4F13-CC46425D50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A25CE-CE50-12E8-A351-7354DF668B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DC828A3-DCC5-4D06-BD21-477D4DAE0037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FC208-17BF-92DB-6ED3-2151D8C588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8E6869-C041-4861-9515-2201523D95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9C18E-AAA6-FE4B-3C25-1F12DF306B9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7088130-732B-4802-B594-BA0B9FB38F35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3F431-4571-F3AF-E2C2-D2A0B25CBC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90BC9F-4D5A-D021-EE5D-17C66FE90A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47BC9-9080-F6E3-B4DA-A419B2375B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64EA8D3-2A54-4C40-8440-307E25E263DC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2A0B7-C73E-2817-78E4-CA9B0489F4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3B955-3196-48E6-3FC7-ECBE88B77D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26E7F-6413-BCDD-3ABA-EE691959214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DBE20F-82C1-4B67-8694-6728A95EC8B6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4BACD0-1C82-DA1D-C63D-BC9322129AB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D1BE15-BA03-C869-8862-61B6D12C4E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EF965-419E-1304-846D-FE2BF201BA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FCF4899-410B-416F-9FC4-DC744701F448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1CB3E6-8E58-244C-6983-1AE7F07953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F039F6-4DF9-5977-69A5-FAF5CADE2F2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0A555-A375-E100-EC42-87B682AD97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BDC0CBA-069C-456D-A9C2-5E5B443CA4BE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F6577-5522-6395-751E-9B3CD5998A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8BA3A9-46D6-2949-6E56-622B3FCEFE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6EC4F-629A-7933-AAB0-D138AA8955A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E163CDA-C6F8-44D5-890A-7B16F703EBF8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34774A-0C02-05B0-0943-024303BDE94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42E779-7A9C-3FAA-6A03-B10C3B7256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208E2-24E7-0D84-ADB8-E98C93EB83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34FF1DD-7FC1-4DE6-A9EF-93907B52D29B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1397E6-85C9-F8EE-5197-AD065F2977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F11D36-80B6-9A3A-D0ED-327E824A47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88A2B-AB11-CDA8-314D-3502360CE1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AF6B663-517C-4CF3-865D-4EC5BF2843FC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88BDD0-0536-E035-6A69-107FAE0D9C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5C8594-7EBB-6636-09FF-3BCD5FC5DE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153599-04EF-778A-0F68-1C415BF702E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C673C4D-62A7-4BDC-8BA7-9669EAA59528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8BA27E-C4D9-C75B-B871-6C43222F8DF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DB2BF-DAD0-5D22-AD46-6C7D91C776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60991-392A-CE3C-26AC-140C20CB85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DFF856C-8C7E-42E7-A325-AE08C6088551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C8C007-0316-8169-7BCF-92D2FD32E4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AAA74-5C89-D2AC-EA31-8E9363696F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F7D3C-01D8-4E35-D922-63A766D503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02AE398-E3D9-49A4-80C4-1665E869271A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68F1A-47E7-C666-8A4A-F0668F11F8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7E562-2B3E-606D-7FE4-0D9CADFDDA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0CFA0-F01E-A92E-318A-4BE984918A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421C34-1A9E-435E-A48F-78F1DD7809C8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916A9-BE88-EACD-85A7-6545D4196A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E8C7B8-84F4-101E-B2D1-48A304519C5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7B7A8-1358-6C01-A62E-A3F3BA1DAF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EBF803D-3413-485F-AE05-1863086300B5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23A2A-0D92-E707-793A-6695B7BB4A0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03DC6-6138-D9CE-0222-0F1F32C17A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2AB1D-FB3F-B9B4-282D-52BA7C81F8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FEE9F0-3729-412F-96F0-A178010A482F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7B9C97-ED0D-F7CD-62EB-936F85C874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638172-3E1D-B2DF-1BB9-FFC7F621CC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0A1A0-FD34-BFB6-9AA5-01B91ED6726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0AA7D8E-8889-411F-93A4-A115696891B9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42B6AA-D1EA-199E-E2BF-575EDF6DD30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3B323-9EBB-612E-DDFC-D7E05CA2AE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50FB4-0CF4-98A1-2E9F-09F0FC22A4E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158A76E-B595-41CE-AA1E-71AEFDE9B67E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688ADF-D850-6782-3735-27EF30FEA8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65139D-D1F3-C0D5-B6F0-876A59C52E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C94DD-2288-D21E-A4F6-87E51D5439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5F95369-289E-47FD-9A8F-5AB621F486FF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CA4F10-FF1D-A34D-86E8-FEA2DAE42C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A276C-D8C6-33E1-6FBA-70755944BC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EB544-D1E6-8074-8E3A-D003D23D555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5034C6B-D3F7-4C63-8BBA-7EB7E7C4A3B8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7B3AE-C43C-1682-FA55-D9D8781629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5A5F66-4536-B420-64C8-E66C5AAD43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3B3E9-D66F-A1AC-D303-5D1D7DCD55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A3C5EE5-3AB5-475F-B26C-D2419892388E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F2876A-FA01-1899-592A-103BD221C4F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6A586-BB89-F450-08E7-294CB86B07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2DE04-2216-E406-8866-0D38560DA1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D4D9F32-52B0-4879-B5C7-CD05BE80B959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67008-05B1-45D1-C613-2F0F6C41D8C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ACD8E0-E1A6-A375-B4B9-B6F9FF03F1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F179A-C1C9-B51B-DDCD-BB47EBC2A7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F2C7D89-E245-4CC4-9810-99F00738C6F2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700493-2656-72E9-0E3F-B204DB466DB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5700A6-94EB-8D64-0C9B-A87D85DA47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5E3BD-CB4F-C93D-1B2A-8E9886D5E0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D18BB1C-7FB7-40AD-A345-991CFCBAC1BA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956D0-7494-6C7E-83F3-12D43BC4C0B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B02A07-979F-EAB1-F6DD-4816801EEB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96D46-06EC-DF44-9F94-1159BE3241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F7CCA37-971D-476E-B041-6F356136CE2C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F300C-B014-AEB3-53F6-1B1108DC679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8B617A-E35A-138E-F2D4-401902E6E2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3953A-4831-8D3D-B25F-A8EAC873A3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7505DE7-743D-4829-8AF2-EE0F15FAFC85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90616-D066-A062-9E22-5C3FB4E31C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6CAB1B-16E7-6D57-E290-59FF2A2347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411E4-AF4C-4F33-2510-FB45D849FA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E6161D4-760B-4DAE-AE59-DCBFB658C48D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B6188D-5D87-7FCC-DF9E-B69117071AF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824892-735E-3EE0-5556-D49DC50834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000A2-8622-AE1C-FE27-E615E00A2C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10D09BD-F347-4553-9B35-E9A6DDBCC332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9679B-57CB-5E5D-5A8E-0AF497386FD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C90754-EF01-B114-A098-9AA9978C895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588AF-C78B-8B09-559B-5ABC8AC90F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E6E48A4-50A4-483A-97D1-43F944AA07CF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BBCC72-85EB-B5B2-97D9-F30580228A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46629-095B-A0B3-4590-43EFD66BA7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6E018-8E8B-E740-63C3-4046CF5774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02FC7FC-8AF2-40E8-8209-E6ADD1D62947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DD72F5-7924-3435-A021-7F23A564DC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4F4D86-D372-9655-ACB7-93F771A5C6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BA770-2B23-5F83-C881-A854DAA622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F8FE77C-2582-436F-894A-23426A3CA5AC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77BEC1-180C-CE75-9075-18AC63D7FB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2C9AC5-D027-397E-0D06-E5509F1CF2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1C387-80FB-C684-C6B5-E6C610547D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92B592B-CAC8-4D0D-8410-DDFEA71B6F3A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635EC-7C8D-7E34-2537-AAD706CB2F0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92E4D-46F3-B160-939A-88C5F44CE5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D4B76-D42B-7379-79FE-A6C6B83755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6C125FE-789C-4A41-AAC6-0A9366FAFCC8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B0555E-EB4E-358C-A6B6-6BC68F1528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32E72-3822-89A9-FCE1-C688370C7C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6752C-08F8-5DA0-21E0-8174EB6F8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F7540-3D19-5022-0A2B-1338EAAD8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98F9A-A5AE-7FBB-2114-87B7D9D1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3C110-3BD2-B3F1-D6CB-A93483FF3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803F2-E005-8CA8-7779-6EC3C587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968285-AEA2-424D-99A2-3561D5A7AB6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30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39B2-A158-8E52-120D-7C287BC5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F0F89A-57DE-6814-7FFC-33D4A98EC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2A08D-0EEA-F31D-38FC-BC9C2925C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FA38D-FF9D-7059-A9F9-4E1D0CC9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B1FDB-1F66-587C-AB7C-DAB95673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15B61C-4B68-46C2-BA42-1D5FE516960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3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818BC-BE6E-EF98-CAF4-FA427DFDB4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00950" y="80963"/>
            <a:ext cx="2439988" cy="5280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A96C4-66F8-2F17-472C-707CC58E4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6225" y="80963"/>
            <a:ext cx="7172325" cy="5280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A70A3-2D58-8825-B01A-CF6FF999A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B4FFF-6A47-CDBC-B58B-C0D049B17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3DB41-700B-7201-DD64-3BD3114C2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255FC2-4BEE-446E-89B0-936A80891F8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51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BB60-9C1A-88F0-2A5B-3380319E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44189-836B-6CAA-3AF7-99889ECF8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AF040-5BED-5B2F-B705-3576F5E60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E2562-149F-0117-F5C6-3B982D127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64746-799A-0359-5F66-94C71BFD4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E5476F-93F0-4C43-A164-F465067C14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82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E57A-ECB5-B113-4E48-E471D5AB5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BE33C-4804-66E5-CE81-2610BF1E6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9ED65-C360-CE31-C9DB-1D20F24B0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871CC-225F-096B-9C33-A6F043BE2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0764C-7FF7-9124-CE88-8869F6FB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D6D6F5-2D67-4853-B7D7-0DA6BD076D1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2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FF684-19AA-6D9B-BC8B-BD158DE7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089F-91C5-1DE7-DEF9-046E29B772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6225" y="914400"/>
            <a:ext cx="4765675" cy="444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FC377-51D9-1E4E-23C9-AF9F35C44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300" y="914400"/>
            <a:ext cx="4767263" cy="444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61E19-581E-1274-BF4F-6D5BD26D3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260CF-629E-601C-9DFF-107212D4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8CFCE-6747-0BB2-D42B-1C617F8E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DE4F60-F7C9-48A5-B7E0-DBA21880AB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75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272B-DEDC-D860-DA1E-9FA091169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3FFAE-4A8D-5045-D333-746DA5062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D1C65-E6DF-F16D-CB7A-6483A3BB9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AF7459-E4A8-9B20-B777-CFDFCBE11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892B2-CCBB-FB98-AB40-206352EE3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CB4B79-A08F-99E1-DD0F-B9E3CCB0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BA0028-4931-67DE-2FA7-2B12D6309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11DA7D-B849-85DB-305D-33CCB1816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6B449D-479F-4F0E-8652-E0509BFB0B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07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C248-13F5-DF2A-2FD5-6EB9F29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95E09C-5A52-4B06-CC4A-81D3352C3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56B635-57C6-E404-9C81-3F643899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5D7FB-7CEA-82D6-D631-0FC55A2B1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18A1F6-7EBF-4A1A-B34A-19EEFA7F5F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73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81331B-95D5-D7FE-FFC5-2CB759097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1373BA-39DD-B34E-5784-08D2F48A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11ED7-6F6F-7F6B-C495-56904D25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27D7471-13BF-4C92-A257-11D766F6FC1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9969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1157-8A8F-D259-92AC-5A7C8FC0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67BD-2C1E-428B-C53D-854E64E25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5C487-98DE-6C56-26D0-F1D0A7397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8D58B-5A75-B974-004E-06E1068B5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148C2-9E03-2A17-3B76-539A66E8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09230-8F67-6869-8012-F21F36CE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228A06-FDE5-45C3-8461-ECFCCE5EB2D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58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864A-B1AD-736F-B417-D8CA4386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3CAD55-75D8-C2F1-C14B-BCADF76FE2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0E69B-05DF-8F7A-1813-001A433A9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81160-76E8-D694-086D-C9147767A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7236D-9E5E-678B-4814-C920E0C16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18D05-82D3-903C-ABB8-F6527057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C9BF2A-F64B-46ED-A3CF-5A625BFD3F6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47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37BE67-77B3-08C3-D657-822D064CF7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399" y="81720"/>
            <a:ext cx="9675360" cy="60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A7D96-99EC-E7D4-7841-329BB0A21C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6840" y="914039"/>
            <a:ext cx="9685440" cy="44463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rmAutofit/>
          </a:bodyPr>
          <a:lstStyle/>
          <a:p>
            <a:pPr lvl="0"/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5"/>
            <a:r>
              <a:rPr lang="en-US"/>
              <a:t>Sixth Outline Level</a:t>
            </a:r>
          </a:p>
          <a:p>
            <a:pPr lvl="6"/>
            <a:r>
              <a:rPr lang="en-US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B00C8-3F64-36FF-8EF3-ADFC38D8CA2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87640" y="516456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C174E-732A-2A11-09D5-A675D263DD9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77072-AD1B-66B5-0FD8-842401A7A9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018000" y="5344560"/>
            <a:ext cx="878039" cy="25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2B21B541-3FC2-4DFE-91C4-78CFB36CA417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hangingPunct="0">
        <a:tabLst/>
        <a:defRPr lang="en-US" sz="2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" pitchFamily="2"/>
          <a:ea typeface="Microsoft YaHei" pitchFamily="2"/>
          <a:cs typeface="Arial" pitchFamily="2"/>
        </a:defRPr>
      </a:lvl1pPr>
    </p:titleStyle>
    <p:bodyStyle>
      <a:lvl1pPr marL="0" marR="0" lvl="0" indent="0" rtl="0" hangingPunct="0">
        <a:spcBef>
          <a:spcPts val="1701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1pPr>
      <a:lvl2pPr marL="0" marR="0" lvl="1" indent="0" rtl="0" hangingPunct="0">
        <a:spcBef>
          <a:spcPts val="1417"/>
        </a:spcBef>
        <a:spcAft>
          <a:spcPts val="283"/>
        </a:spcAft>
        <a:buSzPct val="75000"/>
        <a:buFont typeface="StarSymbol"/>
        <a:buChar char="–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2pPr>
      <a:lvl3pPr marL="0" marR="0" lvl="2" indent="0" rtl="0" hangingPunct="0">
        <a:spcBef>
          <a:spcPts val="1134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3pPr>
      <a:lvl4pPr marL="0" marR="0" lvl="3" indent="0" rtl="0" hangingPunct="0">
        <a:spcBef>
          <a:spcPts val="850"/>
        </a:spcBef>
        <a:spcAft>
          <a:spcPts val="283"/>
        </a:spcAft>
        <a:buSzPct val="75000"/>
        <a:buFont typeface="StarSymbol"/>
        <a:buChar char="–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4pPr>
      <a:lvl5pPr marL="0" marR="0" lvl="4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5pPr>
      <a:lvl6pPr marL="0" marR="0" lvl="5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6pPr>
      <a:lvl7pPr marL="0" marR="0" lvl="6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C368259-A15C-DC4A-A2CB-81776E41345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83240" y="5168160"/>
            <a:ext cx="9141120" cy="457200"/>
          </a:xfrm>
        </p:spPr>
        <p:txBody>
          <a:bodyPr anchor="ctr"/>
          <a:lstStyle/>
          <a:p>
            <a:pPr lvl="0" algn="l">
              <a:buNone/>
            </a:pPr>
            <a:r>
              <a:rPr lang="sr-Latn-RS" sz="2000" dirty="0">
                <a:latin typeface="Rubik" pitchFamily="18"/>
              </a:rPr>
              <a:t>02</a:t>
            </a:r>
            <a:r>
              <a:rPr lang="en-US" sz="2000" dirty="0">
                <a:latin typeface="Rubik" pitchFamily="18"/>
              </a:rPr>
              <a:t>/1</a:t>
            </a:r>
            <a:r>
              <a:rPr lang="sr-Latn-RS" sz="2000" dirty="0">
                <a:latin typeface="Rubik" pitchFamily="18"/>
              </a:rPr>
              <a:t>2</a:t>
            </a:r>
            <a:r>
              <a:rPr lang="en-US" sz="2000" dirty="0">
                <a:latin typeface="Rubik" pitchFamily="18"/>
              </a:rPr>
              <a:t>/2025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5831C-F9DB-7D80-4977-C3F6D27BEA3D}"/>
              </a:ext>
            </a:extLst>
          </p:cNvPr>
          <p:cNvSpPr txBox="1"/>
          <p:nvPr/>
        </p:nvSpPr>
        <p:spPr>
          <a:xfrm>
            <a:off x="111240" y="4668480"/>
            <a:ext cx="3419439" cy="42520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Ivan </a:t>
            </a:r>
            <a:r>
              <a:rPr lang="en-US" sz="2200" b="0" i="0" u="none" strike="noStrike" kern="1200" cap="none" dirty="0" err="1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Milić</a:t>
            </a: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 (MATF</a:t>
            </a:r>
            <a:r>
              <a:rPr lang="en-US" sz="2200" dirty="0">
                <a:latin typeface="Rubik" pitchFamily="18"/>
                <a:ea typeface="Microsoft YaHei" pitchFamily="2"/>
                <a:cs typeface="Arial" pitchFamily="2"/>
              </a:rPr>
              <a:t> / KIS/ AOB</a:t>
            </a: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72ACE-6D73-2793-1660-CCA09E5BBC90}"/>
              </a:ext>
            </a:extLst>
          </p:cNvPr>
          <p:cNvSpPr txBox="1"/>
          <p:nvPr/>
        </p:nvSpPr>
        <p:spPr>
          <a:xfrm>
            <a:off x="183240" y="3555000"/>
            <a:ext cx="9538560" cy="1107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marL="0" marR="0" lvl="0" indent="0" algn="l" rtl="0" hangingPunct="0">
              <a:buNone/>
              <a:tabLst/>
            </a:pP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Teorija</a:t>
            </a:r>
            <a:r>
              <a:rPr lang="en-US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Zvezdanih</a:t>
            </a:r>
            <a:r>
              <a:rPr lang="en-US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Spektara</a:t>
            </a:r>
            <a:endParaRPr lang="en-US" sz="32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Rubik" pitchFamily="18"/>
              <a:ea typeface="Microsoft YaHei" pitchFamily="2"/>
              <a:cs typeface="Arial" pitchFamily="2"/>
            </a:endParaRPr>
          </a:p>
          <a:p>
            <a:pPr marL="0" marR="0" lvl="0" indent="0" algn="l" rtl="0" hangingPunct="0">
              <a:buNone/>
              <a:tabLst/>
            </a:pP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Lekcija</a:t>
            </a:r>
            <a:r>
              <a:rPr lang="en-US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sr-Latn-RS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3</a:t>
            </a:r>
            <a:r>
              <a:rPr lang="en-US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: </a:t>
            </a: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Koeficijent</a:t>
            </a:r>
            <a:r>
              <a:rPr lang="en-US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apsorpcije</a:t>
            </a:r>
            <a:endParaRPr lang="en-US" sz="32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Rubik" pitchFamily="18"/>
              <a:ea typeface="Microsoft YaHei" pitchFamily="2"/>
              <a:cs typeface="Arial" pitchFamily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1F75A-D185-8697-FA95-D895EA85A85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08421" y="3885840"/>
            <a:ext cx="1600200" cy="156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D038CF-302C-E4A8-4A72-7665380D7FD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543799" y="157680"/>
            <a:ext cx="2304360" cy="172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F9159-6E14-1BB3-021B-386BA1F0167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65960" y="79560"/>
            <a:ext cx="6620040" cy="347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70AED9-9785-6926-CD58-FB24B2306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750" y="2051505"/>
            <a:ext cx="15430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84EB-E8D7-19FE-ED63-6BC273E245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Malo formalnije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DE713-4C52-8241-5BB3-E474C30DD9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Uvedimo</a:t>
            </a:r>
            <a:r>
              <a:rPr lang="en-US" dirty="0"/>
              <a:t> </a:t>
            </a:r>
            <a:r>
              <a:rPr lang="en-US" dirty="0" err="1"/>
              <a:t>neku</a:t>
            </a:r>
            <a:r>
              <a:rPr lang="en-US" dirty="0"/>
              <a:t> “</a:t>
            </a:r>
            <a:r>
              <a:rPr lang="en-US" dirty="0" err="1"/>
              <a:t>referentnu</a:t>
            </a:r>
            <a:r>
              <a:rPr lang="en-US" dirty="0"/>
              <a:t>” </a:t>
            </a:r>
            <a:r>
              <a:rPr lang="en-US" dirty="0" err="1"/>
              <a:t>skalu</a:t>
            </a:r>
            <a:r>
              <a:rPr lang="en-US" dirty="0"/>
              <a:t> </a:t>
            </a:r>
            <a:r>
              <a:rPr lang="en-US" dirty="0" err="1"/>
              <a:t>optičke</a:t>
            </a:r>
            <a:r>
              <a:rPr lang="en-US" dirty="0"/>
              <a:t> </a:t>
            </a:r>
            <a:r>
              <a:rPr lang="en-US" dirty="0" err="1"/>
              <a:t>dubine</a:t>
            </a:r>
            <a:r>
              <a:rPr lang="en-US" dirty="0"/>
              <a:t>, </a:t>
            </a:r>
            <a:r>
              <a:rPr lang="en-US" dirty="0" err="1"/>
              <a:t>definisanu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nekoj</a:t>
            </a:r>
            <a:r>
              <a:rPr lang="en-US" dirty="0"/>
              <a:t> </a:t>
            </a:r>
            <a:r>
              <a:rPr lang="en-US" dirty="0" err="1"/>
              <a:t>dogovorenoj</a:t>
            </a:r>
            <a:r>
              <a:rPr lang="en-US" dirty="0"/>
              <a:t> </a:t>
            </a:r>
            <a:r>
              <a:rPr lang="en-US" dirty="0" err="1"/>
              <a:t>talasnoj</a:t>
            </a:r>
            <a:r>
              <a:rPr lang="en-US" dirty="0"/>
              <a:t> </a:t>
            </a:r>
            <a:r>
              <a:rPr lang="en-US" dirty="0" err="1"/>
              <a:t>dužini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Uvedimo</a:t>
            </a:r>
            <a:r>
              <a:rPr lang="en-US" dirty="0"/>
              <a:t> </a:t>
            </a:r>
            <a:r>
              <a:rPr lang="en-US" dirty="0" err="1"/>
              <a:t>odnos</a:t>
            </a:r>
            <a:r>
              <a:rPr lang="en-US" dirty="0"/>
              <a:t> izmedju </a:t>
            </a:r>
            <a:r>
              <a:rPr lang="en-US" dirty="0" err="1"/>
              <a:t>neprozračnosti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nekoj</a:t>
            </a:r>
            <a:r>
              <a:rPr lang="en-US" dirty="0"/>
              <a:t> </a:t>
            </a:r>
            <a:r>
              <a:rPr lang="en-US" dirty="0" err="1"/>
              <a:t>talasnoj</a:t>
            </a:r>
            <a:r>
              <a:rPr lang="en-US" dirty="0"/>
              <a:t> </a:t>
            </a:r>
            <a:r>
              <a:rPr lang="en-US" dirty="0" err="1"/>
              <a:t>dužini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referentne</a:t>
            </a:r>
            <a:r>
              <a:rPr lang="en-US" dirty="0"/>
              <a:t> </a:t>
            </a:r>
            <a:r>
              <a:rPr lang="en-US" dirty="0" err="1"/>
              <a:t>neprozračnosti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Ukoliko</a:t>
            </a:r>
            <a:r>
              <a:rPr lang="en-US" dirty="0"/>
              <a:t> </a:t>
            </a:r>
            <a:r>
              <a:rPr lang="en-US" dirty="0" err="1"/>
              <a:t>pretpostavimo</a:t>
            </a:r>
            <a:r>
              <a:rPr lang="en-US" dirty="0"/>
              <a:t> da je </a:t>
            </a: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dirty="0" err="1"/>
              <a:t>linearna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skali</a:t>
            </a:r>
            <a:r>
              <a:rPr lang="en-US" dirty="0"/>
              <a:t> </a:t>
            </a:r>
            <a:r>
              <a:rPr lang="en-US" dirty="0" err="1"/>
              <a:t>referentne</a:t>
            </a:r>
            <a:r>
              <a:rPr lang="en-US" dirty="0"/>
              <a:t> </a:t>
            </a:r>
            <a:r>
              <a:rPr lang="en-US" dirty="0" err="1"/>
              <a:t>optičke</a:t>
            </a:r>
            <a:r>
              <a:rPr lang="en-US" dirty="0"/>
              <a:t> </a:t>
            </a:r>
            <a:r>
              <a:rPr lang="en-US" dirty="0" err="1"/>
              <a:t>dubine</a:t>
            </a:r>
            <a:r>
              <a:rPr lang="en-US" dirty="0"/>
              <a:t> </a:t>
            </a:r>
            <a:r>
              <a:rPr lang="en-US" dirty="0" err="1"/>
              <a:t>dobijamo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423B7-0D76-5AB3-CCFB-20737284AA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23840" y="1354374"/>
            <a:ext cx="2628720" cy="68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16AB44-4B0A-CE1B-A50A-FF9B6C5D7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519" y="2834481"/>
            <a:ext cx="1504641" cy="8448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6C709A-8907-F93B-859F-3BDA50B4B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560" y="2979442"/>
            <a:ext cx="1545265" cy="5549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24DE89-7273-6EAD-4843-C5CC892D59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10" y="4544585"/>
            <a:ext cx="1951081" cy="613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65D35F-E971-87C7-CEE2-82B5593A82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3839" y="4314589"/>
            <a:ext cx="2071507" cy="1073190"/>
          </a:xfrm>
          <a:prstGeom prst="rect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5BC0AFD2-B6A5-D736-8A93-04AB0B438452}"/>
              </a:ext>
            </a:extLst>
          </p:cNvPr>
          <p:cNvSpPr/>
          <p:nvPr/>
        </p:nvSpPr>
        <p:spPr>
          <a:xfrm>
            <a:off x="2881745" y="4732713"/>
            <a:ext cx="592975" cy="1884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1C7E-767E-29F3-CE5D-0733CC6CB1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5399" y="81720"/>
            <a:ext cx="5578200" cy="603720"/>
          </a:xfrm>
        </p:spPr>
        <p:txBody>
          <a:bodyPr vert="horz"/>
          <a:lstStyle/>
          <a:p>
            <a:pPr lvl="0"/>
            <a:r>
              <a:rPr lang="en-US" sz="2000"/>
              <a:t>Uticaj zavisnosti koeficijenta apsorpcije od talasne dužine na izgled spektra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23B17-7DF8-BCD9-7195-8E87FFFE38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6280" y="780480"/>
            <a:ext cx="5046120" cy="48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A1E320-72FB-B804-8A47-B25EBC2D4C7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092279" y="360"/>
            <a:ext cx="3984480" cy="56689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36A66C-BE44-3398-E8B1-B25C9884B690}"/>
              </a:ext>
            </a:extLst>
          </p:cNvPr>
          <p:cNvSpPr txBox="1"/>
          <p:nvPr/>
        </p:nvSpPr>
        <p:spPr>
          <a:xfrm>
            <a:off x="3429000" y="3200400"/>
            <a:ext cx="2434244" cy="11761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Primer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desno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je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malo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ekstremniji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pošto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su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u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pitanju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linije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ali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princip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je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isti</a:t>
            </a:r>
            <a:endParaRPr lang="en-US" sz="1800" b="0" i="0" u="none" strike="noStrike" kern="1200" cap="none" dirty="0">
              <a:ln>
                <a:noFill/>
              </a:ln>
              <a:latin typeface="Rubik Light" pitchFamily="18"/>
              <a:ea typeface="Microsoft YaHei" pitchFamily="2"/>
              <a:cs typeface="Arial" pitchFamily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E2A3-2269-166F-B28A-691AA8EE5C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Šta sve doprinosi apsorpciji na nekoj talasnoj dužini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3C352-D572-7F10-AF39-93ED8E1D02C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Zapišite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procese</a:t>
            </a:r>
            <a:r>
              <a:rPr lang="en-US" dirty="0"/>
              <a:t> </a:t>
            </a:r>
            <a:r>
              <a:rPr lang="en-US" dirty="0" err="1"/>
              <a:t>kojih</a:t>
            </a:r>
            <a:r>
              <a:rPr lang="en-US" dirty="0"/>
              <a:t> se </a:t>
            </a:r>
            <a:r>
              <a:rPr lang="en-US" dirty="0" err="1"/>
              <a:t>setite</a:t>
            </a:r>
            <a:r>
              <a:rPr lang="en-US" dirty="0"/>
              <a:t> koji </a:t>
            </a:r>
            <a:r>
              <a:rPr lang="en-US" dirty="0" err="1"/>
              <a:t>dovode</a:t>
            </a:r>
            <a:r>
              <a:rPr lang="en-US" dirty="0"/>
              <a:t> do </a:t>
            </a:r>
            <a:r>
              <a:rPr lang="en-US" dirty="0" err="1"/>
              <a:t>apsorpcije</a:t>
            </a:r>
            <a:r>
              <a:rPr lang="en-US" dirty="0"/>
              <a:t> (</a:t>
            </a:r>
            <a:r>
              <a:rPr lang="en-US" dirty="0" err="1"/>
              <a:t>prava</a:t>
            </a:r>
            <a:r>
              <a:rPr lang="en-US" dirty="0"/>
              <a:t> </a:t>
            </a:r>
            <a:r>
              <a:rPr lang="en-US" dirty="0" err="1"/>
              <a:t>apsorpcija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rasejanje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3 min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F11A-E1C1-E177-77BD-4C715FD394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Šta sve doprinosi apsorpciji na nekoj talasnoj dužini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E8C7A-58D4-590B-009A-8ACBDAA5EF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Zapišite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procese</a:t>
            </a:r>
            <a:r>
              <a:rPr lang="en-US" dirty="0"/>
              <a:t> </a:t>
            </a:r>
            <a:r>
              <a:rPr lang="en-US" dirty="0" err="1"/>
              <a:t>kojih</a:t>
            </a:r>
            <a:r>
              <a:rPr lang="en-US" dirty="0"/>
              <a:t> se </a:t>
            </a:r>
            <a:r>
              <a:rPr lang="en-US" dirty="0" err="1"/>
              <a:t>setite</a:t>
            </a:r>
            <a:r>
              <a:rPr lang="en-US" dirty="0"/>
              <a:t> koji </a:t>
            </a:r>
            <a:r>
              <a:rPr lang="en-US" dirty="0" err="1"/>
              <a:t>dovode</a:t>
            </a:r>
            <a:r>
              <a:rPr lang="en-US" dirty="0"/>
              <a:t> do </a:t>
            </a:r>
            <a:r>
              <a:rPr lang="en-US" dirty="0" err="1"/>
              <a:t>apsorpcije</a:t>
            </a:r>
            <a:r>
              <a:rPr lang="en-US" dirty="0"/>
              <a:t> (</a:t>
            </a:r>
            <a:r>
              <a:rPr lang="en-US" dirty="0" err="1"/>
              <a:t>prava</a:t>
            </a:r>
            <a:r>
              <a:rPr lang="en-US" dirty="0"/>
              <a:t> </a:t>
            </a:r>
            <a:r>
              <a:rPr lang="en-US" dirty="0" err="1"/>
              <a:t>apsorpcija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rasejanje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Apsorpcija</a:t>
            </a:r>
            <a:r>
              <a:rPr lang="en-US" dirty="0"/>
              <a:t> u </a:t>
            </a:r>
            <a:r>
              <a:rPr lang="en-US" dirty="0" err="1"/>
              <a:t>spektralnim</a:t>
            </a:r>
            <a:r>
              <a:rPr lang="en-US" dirty="0"/>
              <a:t> </a:t>
            </a:r>
            <a:r>
              <a:rPr lang="en-US" dirty="0" err="1"/>
              <a:t>linijama</a:t>
            </a:r>
            <a:r>
              <a:rPr lang="en-US" dirty="0"/>
              <a:t> (</a:t>
            </a:r>
            <a:r>
              <a:rPr lang="en-US" dirty="0" err="1"/>
              <a:t>vezano-vezani</a:t>
            </a:r>
            <a:r>
              <a:rPr lang="en-US" dirty="0"/>
              <a:t> </a:t>
            </a:r>
            <a:r>
              <a:rPr lang="en-US" dirty="0" err="1"/>
              <a:t>prelazi</a:t>
            </a:r>
            <a:r>
              <a:rPr lang="en-US" dirty="0"/>
              <a:t>, </a:t>
            </a:r>
            <a:r>
              <a:rPr lang="en-US" b="1" dirty="0"/>
              <a:t>b-b</a:t>
            </a:r>
            <a:r>
              <a:rPr lang="en-US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Fotojonizacija</a:t>
            </a:r>
            <a:r>
              <a:rPr lang="en-US" dirty="0"/>
              <a:t> (</a:t>
            </a:r>
            <a:r>
              <a:rPr lang="en-US" dirty="0" err="1"/>
              <a:t>vezano</a:t>
            </a:r>
            <a:r>
              <a:rPr lang="en-US" dirty="0"/>
              <a:t> – </a:t>
            </a:r>
            <a:r>
              <a:rPr lang="en-US" dirty="0" err="1"/>
              <a:t>slobodni</a:t>
            </a:r>
            <a:r>
              <a:rPr lang="en-US" dirty="0"/>
              <a:t> </a:t>
            </a:r>
            <a:r>
              <a:rPr lang="en-US" dirty="0" err="1"/>
              <a:t>prelazi</a:t>
            </a:r>
            <a:r>
              <a:rPr lang="en-US" dirty="0"/>
              <a:t>, </a:t>
            </a:r>
            <a:r>
              <a:rPr lang="en-US" b="1" dirty="0"/>
              <a:t>b-f</a:t>
            </a:r>
            <a:r>
              <a:rPr lang="en-US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 </a:t>
            </a:r>
            <a:r>
              <a:rPr lang="en-US" dirty="0"/>
              <a:t>3-body </a:t>
            </a:r>
            <a:r>
              <a:rPr lang="en-US" dirty="0" err="1"/>
              <a:t>procesi</a:t>
            </a:r>
            <a:r>
              <a:rPr lang="en-US" dirty="0"/>
              <a:t> (</a:t>
            </a:r>
            <a:r>
              <a:rPr lang="en-US" dirty="0" err="1"/>
              <a:t>slobodno</a:t>
            </a:r>
            <a:r>
              <a:rPr lang="en-US" dirty="0"/>
              <a:t> – </a:t>
            </a:r>
            <a:r>
              <a:rPr lang="en-US" dirty="0" err="1"/>
              <a:t>slobodni</a:t>
            </a:r>
            <a:r>
              <a:rPr lang="en-US" dirty="0"/>
              <a:t> </a:t>
            </a:r>
            <a:r>
              <a:rPr lang="en-US" dirty="0" err="1"/>
              <a:t>prelazi</a:t>
            </a:r>
            <a:r>
              <a:rPr lang="en-US" dirty="0"/>
              <a:t>, </a:t>
            </a:r>
            <a:r>
              <a:rPr lang="en-US" b="1" dirty="0"/>
              <a:t>f-f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Disocijacija</a:t>
            </a:r>
            <a:r>
              <a:rPr lang="en-US" dirty="0"/>
              <a:t> </a:t>
            </a:r>
            <a:r>
              <a:rPr lang="en-US" dirty="0" err="1"/>
              <a:t>molekula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Rasejanje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slobodnim</a:t>
            </a:r>
            <a:r>
              <a:rPr lang="en-US" dirty="0"/>
              <a:t> </a:t>
            </a:r>
            <a:r>
              <a:rPr lang="en-US" dirty="0" err="1"/>
              <a:t>elektronima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Rasejanje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atomima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molekulima</a:t>
            </a:r>
            <a:r>
              <a:rPr lang="en-US" dirty="0"/>
              <a:t> (</a:t>
            </a:r>
            <a:r>
              <a:rPr lang="en-US" dirty="0" err="1"/>
              <a:t>Rejlijevo</a:t>
            </a:r>
            <a:r>
              <a:rPr lang="en-US" dirty="0"/>
              <a:t> </a:t>
            </a:r>
            <a:r>
              <a:rPr lang="en-US" dirty="0" err="1"/>
              <a:t>rasejanje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Rasejanje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česticama</a:t>
            </a:r>
            <a:r>
              <a:rPr lang="en-US" dirty="0"/>
              <a:t> </a:t>
            </a:r>
            <a:r>
              <a:rPr lang="en-US" dirty="0" err="1"/>
              <a:t>prašine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Ovo </a:t>
            </a:r>
            <a:r>
              <a:rPr lang="en-US" b="1" dirty="0" err="1"/>
              <a:t>su</a:t>
            </a:r>
            <a:r>
              <a:rPr lang="en-US" b="1" dirty="0"/>
              <a:t> </a:t>
            </a:r>
            <a:r>
              <a:rPr lang="en-US" b="1" dirty="0" err="1"/>
              <a:t>samo</a:t>
            </a:r>
            <a:r>
              <a:rPr lang="en-US" b="1" dirty="0"/>
              <a:t> </a:t>
            </a:r>
            <a:r>
              <a:rPr lang="en-US" b="1" dirty="0" err="1"/>
              <a:t>najčešći</a:t>
            </a:r>
            <a:r>
              <a:rPr lang="en-US" b="1" dirty="0"/>
              <a:t> / </a:t>
            </a:r>
            <a:r>
              <a:rPr lang="en-US" b="1" dirty="0" err="1"/>
              <a:t>najvažniji</a:t>
            </a:r>
            <a:r>
              <a:rPr lang="en-US" b="1" dirty="0"/>
              <a:t> </a:t>
            </a:r>
            <a:r>
              <a:rPr lang="en-US" b="1" dirty="0" err="1"/>
              <a:t>procesi</a:t>
            </a:r>
            <a:r>
              <a:rPr lang="en-US" b="1" dirty="0"/>
              <a:t> u </a:t>
            </a:r>
            <a:r>
              <a:rPr lang="en-US" b="1" dirty="0" err="1"/>
              <a:t>vidljivom</a:t>
            </a:r>
            <a:r>
              <a:rPr lang="en-US" b="1" dirty="0"/>
              <a:t> / UV / IR </a:t>
            </a:r>
            <a:r>
              <a:rPr lang="en-US" dirty="0" err="1"/>
              <a:t>delu</a:t>
            </a:r>
            <a:r>
              <a:rPr lang="en-US" dirty="0"/>
              <a:t> </a:t>
            </a:r>
            <a:r>
              <a:rPr lang="en-US" dirty="0" err="1"/>
              <a:t>spektra</a:t>
            </a:r>
            <a:r>
              <a:rPr lang="en-US" dirty="0"/>
              <a:t>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DFD63-FD67-4E45-E520-B1267A15CBC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316080"/>
            <a:ext cx="7752960" cy="53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0004A6-2E34-9832-327C-920BB6862C6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0520" y="0"/>
            <a:ext cx="9675360" cy="457200"/>
          </a:xfrm>
        </p:spPr>
        <p:txBody>
          <a:bodyPr vert="horz"/>
          <a:lstStyle/>
          <a:p>
            <a:pPr lvl="0"/>
            <a:r>
              <a:rPr lang="en-US"/>
              <a:t>Slobodno-vezani prelazi u atomu vodonika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DFF6C0-BD18-BE08-40F0-A174EE41CFA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799" y="0"/>
            <a:ext cx="8742960" cy="566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F7CFA-BDD1-FC65-D700-30EAB43BD73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843160" y="2234699"/>
            <a:ext cx="1647360" cy="59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8D9FEC-7F8F-83DA-9BD1-872AE4F17C4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8691" y="42064"/>
            <a:ext cx="1647360" cy="59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CE17E-D092-D15E-EF8C-230CBF723EE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772000" y="23538"/>
            <a:ext cx="2018879" cy="58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B62FD-35E3-DE10-7412-67759722E7B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666840" y="4668480"/>
            <a:ext cx="2171520" cy="62820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B83-7C18-D102-4D23-39EA208BA1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Zavisnost koeficijenta apsorpcije kod b-f prelaza od talasne dužine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A81C5-D0EB-F0CA-C156-2D152AA8D7D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1599" y="604440"/>
            <a:ext cx="7315200" cy="50648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2D7443-6782-BDB0-B785-4636AE46C8E9}"/>
              </a:ext>
            </a:extLst>
          </p:cNvPr>
          <p:cNvSpPr txBox="1"/>
          <p:nvPr/>
        </p:nvSpPr>
        <p:spPr>
          <a:xfrm>
            <a:off x="6629400" y="3657600"/>
            <a:ext cx="2428200" cy="106345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Na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jednoj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talasnoj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dužini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imamo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doprinos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, u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principu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,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više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od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jednog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b-f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prelaza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21B1C6-E330-2832-D360-B16A3862C7E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63560" y="0"/>
            <a:ext cx="8609040" cy="566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4C96F2-764B-DA5D-7339-D975985624E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371599"/>
            <a:ext cx="6238800" cy="42973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E8E467-0564-9589-B066-74DB4C62B02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Slobodno – slobodni prelazi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8BF3D-D752-32D7-56BB-58BB5DD6870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124680" y="685440"/>
            <a:ext cx="3705120" cy="4086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3E12F7-4BAF-7DE1-59C9-97C7146BE26F}"/>
              </a:ext>
            </a:extLst>
          </p:cNvPr>
          <p:cNvSpPr txBox="1"/>
          <p:nvPr/>
        </p:nvSpPr>
        <p:spPr>
          <a:xfrm>
            <a:off x="601200" y="577800"/>
            <a:ext cx="5637600" cy="82030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Zakočno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zračenje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bi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bila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emisija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fotona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prolasku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elektrona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pored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pozitivnog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jona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.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Postoji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obrnuti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proces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! (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Inverzni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bremsstrahlung!)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36E6-AAE4-E5E4-90C4-DC81D9FBF5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Negativan jon vodonika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EB441-DCD3-8307-2158-30B16FD61A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590040"/>
            <a:ext cx="9685440" cy="4446360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sz="1600" dirty="0" err="1"/>
              <a:t>Neprozračnost</a:t>
            </a:r>
            <a:r>
              <a:rPr lang="en-US" sz="1600" dirty="0"/>
              <a:t> </a:t>
            </a:r>
            <a:r>
              <a:rPr lang="en-US" sz="1600" dirty="0" err="1"/>
              <a:t>hladnijih</a:t>
            </a:r>
            <a:r>
              <a:rPr lang="en-US" sz="1600" dirty="0"/>
              <a:t> </a:t>
            </a:r>
            <a:r>
              <a:rPr lang="en-US" sz="1600" dirty="0" err="1"/>
              <a:t>zvezda</a:t>
            </a:r>
            <a:r>
              <a:rPr lang="en-US" sz="1600" dirty="0"/>
              <a:t> ne </a:t>
            </a:r>
            <a:r>
              <a:rPr lang="en-US" sz="1600" dirty="0" err="1"/>
              <a:t>može</a:t>
            </a:r>
            <a:r>
              <a:rPr lang="en-US" sz="1600" dirty="0"/>
              <a:t> da se </a:t>
            </a:r>
            <a:r>
              <a:rPr lang="en-US" sz="1600" dirty="0" err="1"/>
              <a:t>opiše</a:t>
            </a:r>
            <a:r>
              <a:rPr lang="en-US" sz="1600" dirty="0"/>
              <a:t> </a:t>
            </a:r>
            <a:r>
              <a:rPr lang="en-US" sz="1600" dirty="0" err="1"/>
              <a:t>procesima</a:t>
            </a:r>
            <a:r>
              <a:rPr lang="en-US" sz="1600" dirty="0"/>
              <a:t> o </a:t>
            </a:r>
            <a:r>
              <a:rPr lang="en-US" sz="1600" dirty="0" err="1"/>
              <a:t>kojima</a:t>
            </a:r>
            <a:r>
              <a:rPr lang="en-US" sz="1600" dirty="0"/>
              <a:t> </a:t>
            </a:r>
            <a:r>
              <a:rPr lang="en-US" sz="1600" dirty="0" err="1"/>
              <a:t>smo</a:t>
            </a:r>
            <a:r>
              <a:rPr lang="en-US" sz="1600" dirty="0"/>
              <a:t> do </a:t>
            </a:r>
            <a:r>
              <a:rPr lang="en-US" sz="1600" dirty="0" err="1"/>
              <a:t>sada</a:t>
            </a:r>
            <a:r>
              <a:rPr lang="en-US" sz="1600" dirty="0"/>
              <a:t> </a:t>
            </a:r>
            <a:r>
              <a:rPr lang="en-US" sz="1600" dirty="0" err="1"/>
              <a:t>pričali</a:t>
            </a:r>
            <a:r>
              <a:rPr lang="en-US" sz="1600" dirty="0"/>
              <a:t> (</a:t>
            </a:r>
            <a:r>
              <a:rPr lang="en-US" sz="1600" b="1" dirty="0" err="1"/>
              <a:t>zašto</a:t>
            </a:r>
            <a:r>
              <a:rPr lang="en-US" sz="1600" b="1" dirty="0"/>
              <a:t>? 2-3 min</a:t>
            </a:r>
            <a:r>
              <a:rPr lang="en-US" sz="1600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sz="1600" dirty="0" err="1"/>
              <a:t>Wildt</a:t>
            </a:r>
            <a:r>
              <a:rPr lang="en-US" sz="1600" dirty="0"/>
              <a:t> (1939) je </a:t>
            </a:r>
            <a:r>
              <a:rPr lang="en-US" sz="1600" dirty="0" err="1"/>
              <a:t>pokazao</a:t>
            </a:r>
            <a:r>
              <a:rPr lang="en-US" sz="1600" dirty="0"/>
              <a:t> da je </a:t>
            </a:r>
            <a:r>
              <a:rPr lang="en-US" sz="1600" b="1" dirty="0"/>
              <a:t>H- </a:t>
            </a:r>
            <a:r>
              <a:rPr lang="en-US" sz="1600" dirty="0" err="1"/>
              <a:t>najznačajniji</a:t>
            </a:r>
            <a:r>
              <a:rPr lang="en-US" sz="1600" dirty="0"/>
              <a:t> </a:t>
            </a:r>
            <a:r>
              <a:rPr lang="en-US" sz="1600" dirty="0" err="1"/>
              <a:t>izvor</a:t>
            </a:r>
            <a:r>
              <a:rPr lang="en-US" sz="1600" dirty="0"/>
              <a:t> </a:t>
            </a:r>
            <a:r>
              <a:rPr lang="en-US" sz="1600" dirty="0" err="1"/>
              <a:t>neprozračnosti</a:t>
            </a:r>
            <a:r>
              <a:rPr lang="en-US" sz="1600" dirty="0"/>
              <a:t> u </a:t>
            </a:r>
            <a:r>
              <a:rPr lang="en-US" sz="1600" dirty="0" err="1"/>
              <a:t>Sunčevoj</a:t>
            </a:r>
            <a:r>
              <a:rPr lang="en-US" sz="1600" dirty="0"/>
              <a:t> </a:t>
            </a:r>
            <a:r>
              <a:rPr lang="en-US" sz="1600" dirty="0" err="1"/>
              <a:t>atmosferi</a:t>
            </a:r>
            <a:endParaRPr lang="en-US" sz="1600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sz="1600" dirty="0" err="1"/>
              <a:t>Energija</a:t>
            </a:r>
            <a:r>
              <a:rPr lang="en-US" sz="1600" dirty="0"/>
              <a:t> </a:t>
            </a:r>
            <a:r>
              <a:rPr lang="en-US" sz="1600" dirty="0" err="1"/>
              <a:t>veze</a:t>
            </a:r>
            <a:r>
              <a:rPr lang="en-US" sz="1600" dirty="0"/>
              <a:t> je </a:t>
            </a:r>
            <a:r>
              <a:rPr lang="en-US" sz="1600" dirty="0" err="1"/>
              <a:t>svega</a:t>
            </a:r>
            <a:r>
              <a:rPr lang="en-US" sz="1600" dirty="0"/>
              <a:t> 0.75eV, </a:t>
            </a:r>
            <a:r>
              <a:rPr lang="en-US" sz="1600" dirty="0" err="1"/>
              <a:t>sve</a:t>
            </a:r>
            <a:r>
              <a:rPr lang="en-US" sz="1600" dirty="0"/>
              <a:t> </a:t>
            </a:r>
            <a:r>
              <a:rPr lang="en-US" sz="1600" dirty="0" err="1"/>
              <a:t>preko</a:t>
            </a:r>
            <a:r>
              <a:rPr lang="en-US" sz="1600" dirty="0"/>
              <a:t> toga “</a:t>
            </a:r>
            <a:r>
              <a:rPr lang="en-US" sz="1600" dirty="0" err="1"/>
              <a:t>jonizuje</a:t>
            </a:r>
            <a:r>
              <a:rPr lang="en-US" sz="1600" dirty="0"/>
              <a:t>” </a:t>
            </a:r>
            <a:r>
              <a:rPr lang="en-US" sz="1600" dirty="0" err="1"/>
              <a:t>ovaj</a:t>
            </a:r>
            <a:r>
              <a:rPr lang="en-US" sz="1600" dirty="0"/>
              <a:t> </a:t>
            </a:r>
            <a:r>
              <a:rPr lang="en-US" sz="1600" dirty="0" err="1"/>
              <a:t>jon</a:t>
            </a:r>
            <a:r>
              <a:rPr lang="en-US" sz="1600" dirty="0"/>
              <a:t> </a:t>
            </a:r>
            <a:r>
              <a:rPr lang="en-US" sz="1600" dirty="0" err="1"/>
              <a:t>nazad</a:t>
            </a:r>
            <a:r>
              <a:rPr lang="en-US" sz="1600" dirty="0"/>
              <a:t> u H + </a:t>
            </a:r>
            <a:r>
              <a:rPr lang="en-US" sz="1600" dirty="0" err="1"/>
              <a:t>elektron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E77EE-574D-C90B-AE2D-2B91EC0DAE9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94839" y="2095199"/>
            <a:ext cx="7142760" cy="3574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A1E6-A3CB-6E2B-8AD4-5975008755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Podsetnik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64340-3C83-313D-0F02-72DC904074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400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Sada </a:t>
            </a:r>
            <a:r>
              <a:rPr lang="en-US" dirty="0" err="1"/>
              <a:t>znamo</a:t>
            </a:r>
            <a:r>
              <a:rPr lang="en-US" dirty="0"/>
              <a:t> da </a:t>
            </a:r>
            <a:r>
              <a:rPr lang="en-US" dirty="0" err="1"/>
              <a:t>rešimo</a:t>
            </a:r>
            <a:r>
              <a:rPr lang="en-US" dirty="0"/>
              <a:t> </a:t>
            </a:r>
            <a:r>
              <a:rPr lang="en-US" dirty="0" err="1"/>
              <a:t>jednačinu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skala</a:t>
            </a:r>
            <a:r>
              <a:rPr lang="en-US" dirty="0"/>
              <a:t> </a:t>
            </a:r>
            <a:r>
              <a:rPr lang="en-US" dirty="0" err="1"/>
              <a:t>optičkih</a:t>
            </a:r>
            <a:r>
              <a:rPr lang="en-US" dirty="0"/>
              <a:t> </a:t>
            </a:r>
            <a:r>
              <a:rPr lang="en-US" dirty="0" err="1"/>
              <a:t>dubina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Formalno</a:t>
            </a:r>
            <a:r>
              <a:rPr lang="en-US" dirty="0"/>
              <a:t> </a:t>
            </a:r>
            <a:r>
              <a:rPr lang="en-US" dirty="0" err="1"/>
              <a:t>rešenje</a:t>
            </a:r>
            <a:r>
              <a:rPr lang="en-US" dirty="0"/>
              <a:t> </a:t>
            </a:r>
            <a:r>
              <a:rPr lang="en-US" dirty="0" err="1"/>
              <a:t>duž</a:t>
            </a:r>
            <a:r>
              <a:rPr lang="en-US" dirty="0"/>
              <a:t> </a:t>
            </a:r>
            <a:r>
              <a:rPr lang="en-US" dirty="0" err="1"/>
              <a:t>pravca</a:t>
            </a:r>
            <a:r>
              <a:rPr lang="en-US" dirty="0"/>
              <a:t>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Ukoliko</a:t>
            </a:r>
            <a:r>
              <a:rPr lang="en-US" dirty="0"/>
              <a:t> </a:t>
            </a:r>
            <a:r>
              <a:rPr lang="en-US" dirty="0" err="1"/>
              <a:t>želimo</a:t>
            </a:r>
            <a:r>
              <a:rPr lang="en-US" dirty="0"/>
              <a:t> </a:t>
            </a:r>
            <a:r>
              <a:rPr lang="en-US" dirty="0" err="1"/>
              <a:t>intenzitet</a:t>
            </a:r>
            <a:r>
              <a:rPr lang="en-US" dirty="0"/>
              <a:t> u </a:t>
            </a:r>
            <a:r>
              <a:rPr lang="en-US" dirty="0" err="1"/>
              <a:t>zavisnosti</a:t>
            </a:r>
            <a:r>
              <a:rPr lang="en-US" dirty="0"/>
              <a:t> od </a:t>
            </a:r>
            <a:r>
              <a:rPr lang="en-US" dirty="0" err="1"/>
              <a:t>dubine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pravca</a:t>
            </a:r>
            <a:r>
              <a:rPr lang="en-US" dirty="0"/>
              <a:t>, </a:t>
            </a:r>
            <a:r>
              <a:rPr lang="en-US" dirty="0" err="1"/>
              <a:t>menjamo</a:t>
            </a:r>
            <a:r>
              <a:rPr lang="en-US" dirty="0"/>
              <a:t> </a:t>
            </a:r>
            <a:r>
              <a:rPr lang="en-US" dirty="0" err="1"/>
              <a:t>granice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dodajemo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1/μ </a:t>
            </a:r>
            <a:r>
              <a:rPr lang="en-US" dirty="0" err="1"/>
              <a:t>gde</a:t>
            </a:r>
            <a:r>
              <a:rPr lang="en-US" dirty="0"/>
              <a:t> je </a:t>
            </a:r>
            <a:r>
              <a:rPr lang="en-US" dirty="0" err="1"/>
              <a:t>potrebno</a:t>
            </a:r>
            <a:r>
              <a:rPr lang="en-US" dirty="0"/>
              <a:t>!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Za </a:t>
            </a:r>
            <a:r>
              <a:rPr lang="en-US" dirty="0" err="1"/>
              <a:t>funkciju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možemo</a:t>
            </a:r>
            <a:r>
              <a:rPr lang="en-US" dirty="0"/>
              <a:t> da </a:t>
            </a:r>
            <a:r>
              <a:rPr lang="en-US" dirty="0" err="1"/>
              <a:t>pretpostavimo</a:t>
            </a:r>
            <a:r>
              <a:rPr lang="en-US" dirty="0"/>
              <a:t> LTR, </a:t>
            </a:r>
            <a:r>
              <a:rPr lang="en-US" dirty="0" err="1"/>
              <a:t>tj</a:t>
            </a:r>
            <a:r>
              <a:rPr lang="en-US" dirty="0"/>
              <a:t>. </a:t>
            </a:r>
            <a:r>
              <a:rPr lang="en-US" dirty="0" err="1"/>
              <a:t>Plankovu</a:t>
            </a:r>
            <a:r>
              <a:rPr lang="en-US" dirty="0"/>
              <a:t> </a:t>
            </a:r>
            <a:r>
              <a:rPr lang="en-US" dirty="0" err="1"/>
              <a:t>funkciju</a:t>
            </a:r>
            <a:r>
              <a:rPr lang="en-US" dirty="0"/>
              <a:t> (</a:t>
            </a:r>
            <a:r>
              <a:rPr lang="en-US" b="1" dirty="0"/>
              <a:t>2-3 min </a:t>
            </a:r>
            <a:r>
              <a:rPr lang="en-US" b="1" dirty="0" err="1"/>
              <a:t>šta</a:t>
            </a:r>
            <a:r>
              <a:rPr lang="en-US" b="1" dirty="0"/>
              <a:t> to </a:t>
            </a:r>
            <a:r>
              <a:rPr lang="en-US" b="1" dirty="0" err="1"/>
              <a:t>beše</a:t>
            </a:r>
            <a:r>
              <a:rPr lang="en-US" b="1" dirty="0"/>
              <a:t> </a:t>
            </a:r>
            <a:r>
              <a:rPr lang="en-US" b="1" dirty="0" err="1"/>
              <a:t>znači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A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naći</a:t>
            </a:r>
            <a:r>
              <a:rPr lang="en-US" dirty="0"/>
              <a:t> </a:t>
            </a:r>
            <a:r>
              <a:rPr lang="en-US" dirty="0" err="1"/>
              <a:t>skalu</a:t>
            </a:r>
            <a:r>
              <a:rPr lang="en-US" dirty="0"/>
              <a:t> </a:t>
            </a:r>
            <a:r>
              <a:rPr lang="en-US" dirty="0" err="1"/>
              <a:t>optičkih</a:t>
            </a:r>
            <a:r>
              <a:rPr lang="en-US" dirty="0"/>
              <a:t> </a:t>
            </a:r>
            <a:r>
              <a:rPr lang="en-US" dirty="0" err="1"/>
              <a:t>dubina</a:t>
            </a:r>
            <a:r>
              <a:rPr lang="en-US" dirty="0"/>
              <a:t>? </a:t>
            </a:r>
            <a:r>
              <a:rPr lang="en-US" dirty="0" err="1"/>
              <a:t>Moramo</a:t>
            </a:r>
            <a:r>
              <a:rPr lang="en-US" dirty="0"/>
              <a:t> da </a:t>
            </a:r>
            <a:r>
              <a:rPr lang="en-US" dirty="0" err="1"/>
              <a:t>znamo</a:t>
            </a:r>
            <a:r>
              <a:rPr lang="en-US" dirty="0"/>
              <a:t> </a:t>
            </a:r>
            <a:r>
              <a:rPr lang="en-US" dirty="0" err="1"/>
              <a:t>neprozračnost</a:t>
            </a:r>
            <a:r>
              <a:rPr lang="en-US" dirty="0"/>
              <a:t>! </a:t>
            </a:r>
            <a:r>
              <a:rPr lang="en-US" dirty="0" err="1"/>
              <a:t>Današnji</a:t>
            </a:r>
            <a:r>
              <a:rPr lang="en-US" dirty="0"/>
              <a:t> </a:t>
            </a:r>
            <a:r>
              <a:rPr lang="en-US" dirty="0" err="1"/>
              <a:t>čas</a:t>
            </a:r>
            <a:r>
              <a:rPr lang="en-US" dirty="0"/>
              <a:t> je o tome :)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6D9B1-3FC7-DC70-FED9-CE43CF575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598" y="2019458"/>
            <a:ext cx="3966253" cy="9421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47B3-EC26-F13A-B464-6C4490C432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1463399" cy="723240"/>
          </a:xfrm>
        </p:spPr>
        <p:txBody>
          <a:bodyPr vert="horz"/>
          <a:lstStyle/>
          <a:p>
            <a:pPr lvl="0"/>
            <a:r>
              <a:rPr lang="en-US"/>
              <a:t>Ostali apsorberi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44EE3-D811-A400-7D52-27DBC2C687D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54560" y="360"/>
            <a:ext cx="7522200" cy="56689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AE8AF-76F3-8EF9-59EF-A2F378A65095}"/>
              </a:ext>
            </a:extLst>
          </p:cNvPr>
          <p:cNvSpPr txBox="1"/>
          <p:nvPr/>
        </p:nvSpPr>
        <p:spPr>
          <a:xfrm>
            <a:off x="0" y="4594167"/>
            <a:ext cx="3319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ubik Light" pitchFamily="2" charset="-79"/>
                <a:cs typeface="Rubik Light" pitchFamily="2" charset="-79"/>
              </a:rPr>
              <a:t>Ovo je </a:t>
            </a:r>
            <a:r>
              <a:rPr lang="en-US" sz="1600" dirty="0" err="1">
                <a:latin typeface="Rubik Light" pitchFamily="2" charset="-79"/>
                <a:cs typeface="Rubik Light" pitchFamily="2" charset="-79"/>
              </a:rPr>
              <a:t>iz</a:t>
            </a:r>
            <a:r>
              <a:rPr lang="en-US" sz="1600" dirty="0">
                <a:latin typeface="Rubik Light" pitchFamily="2" charset="-79"/>
                <a:cs typeface="Rubik Light" pitchFamily="2" charset="-79"/>
              </a:rPr>
              <a:t> </a:t>
            </a:r>
            <a:r>
              <a:rPr lang="en-US" sz="1600" dirty="0" err="1">
                <a:latin typeface="Rubik Light" pitchFamily="2" charset="-79"/>
                <a:cs typeface="Rubik Light" pitchFamily="2" charset="-79"/>
              </a:rPr>
              <a:t>knjige</a:t>
            </a:r>
            <a:r>
              <a:rPr lang="en-US" sz="1600" dirty="0">
                <a:latin typeface="Rubik Light" pitchFamily="2" charset="-79"/>
                <a:cs typeface="Rubik Light" pitchFamily="2" charset="-79"/>
              </a:rPr>
              <a:t> Gray-a, </a:t>
            </a:r>
            <a:r>
              <a:rPr lang="en-US" sz="1600" dirty="0" err="1">
                <a:latin typeface="Rubik Light" pitchFamily="2" charset="-79"/>
                <a:cs typeface="Rubik Light" pitchFamily="2" charset="-79"/>
              </a:rPr>
              <a:t>obratite</a:t>
            </a:r>
            <a:r>
              <a:rPr lang="en-US" sz="1600" dirty="0">
                <a:latin typeface="Rubik Light" pitchFamily="2" charset="-79"/>
                <a:cs typeface="Rubik Light" pitchFamily="2" charset="-79"/>
              </a:rPr>
              <a:t> pa</a:t>
            </a:r>
            <a:r>
              <a:rPr lang="sr-Latn-RS" sz="1600" dirty="0">
                <a:latin typeface="Rubik Light" pitchFamily="2" charset="-79"/>
                <a:cs typeface="Rubik Light" pitchFamily="2" charset="-79"/>
              </a:rPr>
              <a:t>žnju na drugačiju notaciju</a:t>
            </a:r>
            <a:endParaRPr lang="en-US" sz="1600" dirty="0">
              <a:latin typeface="Rubik Light" pitchFamily="2" charset="-79"/>
              <a:cs typeface="Rubik Light" pitchFamily="2" charset="-79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F4082-DE70-0875-B924-447179361F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Kako bismo onda izračunali koeficijent apsorpcije?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2C426-4202-3615-5342-5567476790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Ograničimo</a:t>
            </a:r>
            <a:r>
              <a:rPr lang="en-US" dirty="0"/>
              <a:t> se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nekoliko</a:t>
            </a:r>
            <a:r>
              <a:rPr lang="en-US" dirty="0"/>
              <a:t> </a:t>
            </a:r>
            <a:r>
              <a:rPr lang="en-US" dirty="0" err="1"/>
              <a:t>osnovnih</a:t>
            </a:r>
            <a:r>
              <a:rPr lang="en-US" dirty="0"/>
              <a:t> </a:t>
            </a:r>
            <a:r>
              <a:rPr lang="en-US" dirty="0" err="1"/>
              <a:t>doprinosa</a:t>
            </a:r>
            <a:r>
              <a:rPr lang="en-US" dirty="0"/>
              <a:t>, za </a:t>
            </a:r>
            <a:r>
              <a:rPr lang="en-US" dirty="0" err="1"/>
              <a:t>zvezde</a:t>
            </a:r>
            <a:r>
              <a:rPr lang="en-US" dirty="0"/>
              <a:t> </a:t>
            </a:r>
            <a:r>
              <a:rPr lang="en-US" dirty="0" err="1"/>
              <a:t>slične</a:t>
            </a:r>
            <a:r>
              <a:rPr lang="en-US" dirty="0"/>
              <a:t> </a:t>
            </a:r>
            <a:r>
              <a:rPr lang="en-US" dirty="0" err="1"/>
              <a:t>Suncu</a:t>
            </a:r>
            <a:r>
              <a:rPr lang="en-US" dirty="0"/>
              <a:t>: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Vezano-slobodni</a:t>
            </a:r>
            <a:r>
              <a:rPr lang="en-US" dirty="0"/>
              <a:t> </a:t>
            </a:r>
            <a:r>
              <a:rPr lang="en-US" dirty="0" err="1"/>
              <a:t>prelazi</a:t>
            </a:r>
            <a:r>
              <a:rPr lang="en-US" dirty="0"/>
              <a:t> </a:t>
            </a:r>
            <a:r>
              <a:rPr lang="en-US" dirty="0" err="1"/>
              <a:t>neutralnog</a:t>
            </a:r>
            <a:r>
              <a:rPr lang="en-US" dirty="0"/>
              <a:t> </a:t>
            </a:r>
            <a:r>
              <a:rPr lang="en-US" dirty="0" err="1"/>
              <a:t>vodonika</a:t>
            </a:r>
            <a:r>
              <a:rPr lang="en-US" dirty="0"/>
              <a:t> (</a:t>
            </a:r>
            <a:r>
              <a:rPr lang="en-US" dirty="0" err="1"/>
              <a:t>jonizacija</a:t>
            </a:r>
            <a:r>
              <a:rPr lang="en-US" dirty="0"/>
              <a:t> </a:t>
            </a:r>
            <a:r>
              <a:rPr lang="en-US" dirty="0" err="1"/>
              <a:t>neutralnog</a:t>
            </a:r>
            <a:r>
              <a:rPr lang="en-US" dirty="0"/>
              <a:t> </a:t>
            </a:r>
            <a:r>
              <a:rPr lang="en-US" dirty="0" err="1"/>
              <a:t>vodonika</a:t>
            </a:r>
            <a:r>
              <a:rPr lang="en-US" dirty="0"/>
              <a:t> u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stanjima</a:t>
            </a:r>
            <a:r>
              <a:rPr lang="en-US" dirty="0"/>
              <a:t> </a:t>
            </a:r>
            <a:r>
              <a:rPr lang="en-US" dirty="0" err="1"/>
              <a:t>ekscitacije</a:t>
            </a:r>
            <a:r>
              <a:rPr lang="en-US" dirty="0"/>
              <a:t>).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br>
              <a:rPr lang="en-US" dirty="0"/>
            </a:br>
            <a:r>
              <a:rPr lang="en-US" dirty="0"/>
              <a:t>Vezano-</a:t>
            </a:r>
            <a:r>
              <a:rPr lang="en-US" dirty="0" err="1"/>
              <a:t>slobodni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slobodno-slobodni</a:t>
            </a:r>
            <a:r>
              <a:rPr lang="en-US" dirty="0"/>
              <a:t> </a:t>
            </a:r>
            <a:r>
              <a:rPr lang="en-US" dirty="0" err="1"/>
              <a:t>prelazi</a:t>
            </a:r>
            <a:r>
              <a:rPr lang="en-US" dirty="0"/>
              <a:t> </a:t>
            </a:r>
            <a:r>
              <a:rPr lang="en-US" dirty="0" err="1"/>
              <a:t>negativnog</a:t>
            </a:r>
            <a:r>
              <a:rPr lang="en-US" dirty="0"/>
              <a:t> </a:t>
            </a:r>
            <a:r>
              <a:rPr lang="en-US" dirty="0" err="1"/>
              <a:t>jona</a:t>
            </a:r>
            <a:r>
              <a:rPr lang="en-US" dirty="0"/>
              <a:t> </a:t>
            </a:r>
            <a:r>
              <a:rPr lang="en-US" dirty="0" err="1"/>
              <a:t>vodonika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br>
              <a:rPr lang="en-US" dirty="0"/>
            </a:br>
            <a:r>
              <a:rPr lang="en-US" dirty="0" err="1"/>
              <a:t>Tomsonovo</a:t>
            </a:r>
            <a:r>
              <a:rPr lang="en-US" dirty="0"/>
              <a:t> </a:t>
            </a:r>
            <a:r>
              <a:rPr lang="en-US" dirty="0" err="1"/>
              <a:t>rasejanje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elektronima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3C66B-4264-9197-D342-BD8B4D84BD7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90760" y="3200400"/>
            <a:ext cx="7076880" cy="4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51FCF6-9792-00C2-064C-26D8D3BC8DD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616037" y="4481072"/>
            <a:ext cx="1666439" cy="34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FCB652-29B0-E4FE-DEB8-C2F6C17EE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128" y="1881265"/>
            <a:ext cx="2831193" cy="95321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DE8AF-E9BF-0C45-A4D7-EE16E1A5284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Ukupna neprozračnost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DEF34-014B-27FE-02C2-580C52EC85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Zapamtite</a:t>
            </a:r>
            <a:r>
              <a:rPr lang="en-US" dirty="0"/>
              <a:t>: Ne </a:t>
            </a:r>
            <a:r>
              <a:rPr lang="en-US" dirty="0" err="1"/>
              <a:t>smemo</a:t>
            </a:r>
            <a:r>
              <a:rPr lang="en-US" dirty="0"/>
              <a:t> </a:t>
            </a:r>
            <a:r>
              <a:rPr lang="en-US" dirty="0" err="1"/>
              <a:t>sabirati</a:t>
            </a:r>
            <a:r>
              <a:rPr lang="en-US" dirty="0"/>
              <a:t> </a:t>
            </a:r>
            <a:r>
              <a:rPr lang="en-US" dirty="0" err="1"/>
              <a:t>intenzitete</a:t>
            </a:r>
            <a:r>
              <a:rPr lang="en-US" dirty="0"/>
              <a:t>, </a:t>
            </a:r>
            <a:r>
              <a:rPr lang="en-US" dirty="0" err="1"/>
              <a:t>niti</a:t>
            </a:r>
            <a:r>
              <a:rPr lang="en-US" dirty="0"/>
              <a:t> </a:t>
            </a:r>
            <a:r>
              <a:rPr lang="en-US" dirty="0" err="1"/>
              <a:t>funkcije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. </a:t>
            </a:r>
            <a:r>
              <a:rPr lang="en-US" dirty="0" err="1"/>
              <a:t>Mozemo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da </a:t>
            </a:r>
            <a:r>
              <a:rPr lang="en-US" dirty="0" err="1"/>
              <a:t>sabiramo</a:t>
            </a:r>
            <a:r>
              <a:rPr lang="en-US" dirty="0"/>
              <a:t> </a:t>
            </a:r>
            <a:r>
              <a:rPr lang="en-US" dirty="0" err="1"/>
              <a:t>neprozračnosti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koeficijente</a:t>
            </a:r>
            <a:r>
              <a:rPr lang="en-US" dirty="0"/>
              <a:t> </a:t>
            </a:r>
            <a:r>
              <a:rPr lang="en-US" dirty="0" err="1"/>
              <a:t>emisije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Dakle</a:t>
            </a:r>
            <a:r>
              <a:rPr lang="en-US" dirty="0"/>
              <a:t>, da </a:t>
            </a:r>
            <a:r>
              <a:rPr lang="en-US" dirty="0" err="1"/>
              <a:t>izračunamo</a:t>
            </a:r>
            <a:r>
              <a:rPr lang="en-US" dirty="0"/>
              <a:t> </a:t>
            </a:r>
            <a:r>
              <a:rPr lang="en-US" dirty="0" err="1"/>
              <a:t>ukupnu</a:t>
            </a:r>
            <a:r>
              <a:rPr lang="en-US" dirty="0"/>
              <a:t> </a:t>
            </a:r>
            <a:r>
              <a:rPr lang="en-US" dirty="0" err="1"/>
              <a:t>neprozračnost</a:t>
            </a:r>
            <a:r>
              <a:rPr lang="en-US" dirty="0"/>
              <a:t> </a:t>
            </a:r>
            <a:r>
              <a:rPr lang="en-US" dirty="0" err="1"/>
              <a:t>naše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, </a:t>
            </a:r>
            <a:r>
              <a:rPr lang="en-US" dirty="0" err="1"/>
              <a:t>moramo</a:t>
            </a:r>
            <a:r>
              <a:rPr lang="en-US" dirty="0"/>
              <a:t> da </a:t>
            </a:r>
            <a:r>
              <a:rPr lang="en-US" dirty="0" err="1"/>
              <a:t>saberemo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Moramo</a:t>
            </a:r>
            <a:r>
              <a:rPr lang="en-US" dirty="0"/>
              <a:t> da </a:t>
            </a:r>
            <a:r>
              <a:rPr lang="en-US" dirty="0" err="1"/>
              <a:t>znamo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koncentracije</a:t>
            </a:r>
            <a:r>
              <a:rPr lang="en-US" dirty="0"/>
              <a:t>: </a:t>
            </a:r>
            <a:r>
              <a:rPr lang="en-US" dirty="0" err="1"/>
              <a:t>koliko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u </a:t>
            </a:r>
            <a:r>
              <a:rPr lang="en-US" dirty="0" err="1"/>
              <a:t>kom</a:t>
            </a:r>
            <a:r>
              <a:rPr lang="en-US" dirty="0"/>
              <a:t> </a:t>
            </a:r>
            <a:r>
              <a:rPr lang="en-US" dirty="0" err="1"/>
              <a:t>stanju</a:t>
            </a:r>
            <a:r>
              <a:rPr lang="en-US" dirty="0"/>
              <a:t> </a:t>
            </a:r>
            <a:r>
              <a:rPr lang="en-US" dirty="0" err="1"/>
              <a:t>jonizacije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ekscitacije</a:t>
            </a:r>
            <a:r>
              <a:rPr lang="en-US" dirty="0"/>
              <a:t>. </a:t>
            </a:r>
            <a:r>
              <a:rPr lang="en-US" b="1" dirty="0"/>
              <a:t>I to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svakoj</a:t>
            </a:r>
            <a:r>
              <a:rPr lang="en-US" b="1" dirty="0"/>
              <a:t> </a:t>
            </a:r>
            <a:r>
              <a:rPr lang="en-US" b="1" dirty="0" err="1"/>
              <a:t>dubini</a:t>
            </a:r>
            <a:r>
              <a:rPr lang="en-US" b="1" dirty="0"/>
              <a:t> u </a:t>
            </a:r>
            <a:r>
              <a:rPr lang="en-US" b="1" dirty="0" err="1"/>
              <a:t>modelu</a:t>
            </a:r>
            <a:r>
              <a:rPr lang="en-US" b="1" dirty="0"/>
              <a:t> </a:t>
            </a:r>
            <a:r>
              <a:rPr lang="en-US" b="1" dirty="0" err="1"/>
              <a:t>atmosfere</a:t>
            </a:r>
            <a:r>
              <a:rPr lang="en-US" b="1" dirty="0"/>
              <a:t>. (5 min </a:t>
            </a:r>
            <a:r>
              <a:rPr lang="en-US" b="1" dirty="0" err="1"/>
              <a:t>diskusija</a:t>
            </a:r>
            <a:r>
              <a:rPr lang="en-US" b="1" dirty="0"/>
              <a:t> min)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87D6F-DF31-D9F8-0BB3-0D0476DC35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28800" y="2198519"/>
            <a:ext cx="2819160" cy="70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336D96-F870-37DF-96E5-155F67186B9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499759" y="3056400"/>
            <a:ext cx="7076880" cy="4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40538C-FC3F-E256-6003-450BFCA47AB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205160" y="3783240"/>
            <a:ext cx="1666439" cy="34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20BA-F61B-41DE-CD3B-AF9A733F0E9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Lokalna termodinamička ravnoteža - čestice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D0240-D6BC-E4EC-6ACA-968853C869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1880" y="1010159"/>
            <a:ext cx="9848520" cy="424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8F9BE-D8C5-1DA6-E3CD-A62D13C90C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Jednačina stanja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B69E8-4AC9-6567-DDCE-6413D0A078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Šta</a:t>
            </a:r>
            <a:r>
              <a:rPr lang="en-US" dirty="0"/>
              <a:t> je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stanja</a:t>
            </a:r>
            <a:r>
              <a:rPr lang="en-US" dirty="0"/>
              <a:t> </a:t>
            </a:r>
            <a:r>
              <a:rPr lang="en-US" dirty="0" err="1"/>
              <a:t>idealnog</a:t>
            </a:r>
            <a:r>
              <a:rPr lang="en-US" dirty="0"/>
              <a:t> </a:t>
            </a:r>
            <a:r>
              <a:rPr lang="en-US" dirty="0" err="1"/>
              <a:t>gasa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Pritisak</a:t>
            </a:r>
            <a:r>
              <a:rPr lang="en-US" dirty="0"/>
              <a:t> </a:t>
            </a:r>
            <a:r>
              <a:rPr lang="en-US" dirty="0" err="1"/>
              <a:t>gasa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od </a:t>
            </a:r>
            <a:r>
              <a:rPr lang="en-US" dirty="0" err="1"/>
              <a:t>ukupne</a:t>
            </a:r>
            <a:r>
              <a:rPr lang="en-US" dirty="0"/>
              <a:t> </a:t>
            </a:r>
            <a:r>
              <a:rPr lang="en-US" dirty="0" err="1"/>
              <a:t>koncentracije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od temperature.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astrofizici</a:t>
            </a:r>
            <a:r>
              <a:rPr lang="en-US" dirty="0"/>
              <a:t>, pod </a:t>
            </a:r>
            <a:r>
              <a:rPr lang="en-US" dirty="0" err="1"/>
              <a:t>jednačinom</a:t>
            </a:r>
            <a:r>
              <a:rPr lang="en-US" dirty="0"/>
              <a:t> </a:t>
            </a:r>
            <a:r>
              <a:rPr lang="en-US" dirty="0" err="1"/>
              <a:t>stanja</a:t>
            </a:r>
            <a:r>
              <a:rPr lang="en-US" dirty="0"/>
              <a:t>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podrazumevamo</a:t>
            </a:r>
            <a:r>
              <a:rPr lang="en-US" dirty="0"/>
              <a:t> </a:t>
            </a:r>
            <a:r>
              <a:rPr lang="en-US" dirty="0" err="1"/>
              <a:t>vezu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b="1" dirty="0" err="1"/>
              <a:t>pritiska</a:t>
            </a:r>
            <a:r>
              <a:rPr lang="en-US" b="1" dirty="0"/>
              <a:t>, temperature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gustine</a:t>
            </a:r>
            <a:r>
              <a:rPr lang="en-US" b="1" dirty="0"/>
              <a:t> </a:t>
            </a:r>
            <a:r>
              <a:rPr lang="en-US" b="1" dirty="0" err="1"/>
              <a:t>gasa</a:t>
            </a:r>
            <a:r>
              <a:rPr lang="en-US" b="1" dirty="0"/>
              <a:t> (</a:t>
            </a:r>
            <a:r>
              <a:rPr lang="en-US" b="1" dirty="0" err="1"/>
              <a:t>plazme</a:t>
            </a:r>
            <a:r>
              <a:rPr lang="en-US" b="1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vam</a:t>
            </a:r>
            <a:r>
              <a:rPr lang="en-US" dirty="0"/>
              <a:t> </a:t>
            </a:r>
            <a:r>
              <a:rPr lang="en-US" dirty="0" err="1"/>
              <a:t>kažem</a:t>
            </a:r>
            <a:r>
              <a:rPr lang="en-US" dirty="0"/>
              <a:t> da imam 10</a:t>
            </a:r>
            <a:r>
              <a:rPr lang="en-US" baseline="33000" dirty="0"/>
              <a:t>23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po m</a:t>
            </a:r>
            <a:r>
              <a:rPr lang="en-US" baseline="33000" dirty="0"/>
              <a:t>3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temperaturi</a:t>
            </a:r>
            <a:r>
              <a:rPr lang="en-US" dirty="0"/>
              <a:t> 7000 K, </a:t>
            </a:r>
            <a:r>
              <a:rPr lang="en-US" dirty="0" err="1"/>
              <a:t>kolika</a:t>
            </a:r>
            <a:r>
              <a:rPr lang="en-US" dirty="0"/>
              <a:t> je </a:t>
            </a:r>
            <a:r>
              <a:rPr lang="en-US" dirty="0" err="1"/>
              <a:t>gustina</a:t>
            </a:r>
            <a:r>
              <a:rPr lang="en-US" dirty="0"/>
              <a:t> tog </a:t>
            </a:r>
            <a:r>
              <a:rPr lang="en-US" dirty="0" err="1"/>
              <a:t>gasa</a:t>
            </a:r>
            <a:r>
              <a:rPr lang="en-US" dirty="0"/>
              <a:t>?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5-7 </a:t>
            </a:r>
            <a:r>
              <a:rPr lang="en-US" b="1" dirty="0" err="1"/>
              <a:t>minuta</a:t>
            </a:r>
            <a:r>
              <a:rPr lang="en-US" b="1" dirty="0"/>
              <a:t> za </a:t>
            </a:r>
            <a:r>
              <a:rPr lang="en-US" b="1" dirty="0" err="1"/>
              <a:t>diskusiju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A23CE-FAFC-E787-E38A-27235B03AF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38440" y="1394999"/>
            <a:ext cx="1199880" cy="29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35A9-C18D-8923-A01A-28E52BD947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Jednačina stanja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E208B-C62F-3581-35B7-DBA4969172D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Šta</a:t>
            </a:r>
            <a:r>
              <a:rPr lang="en-US" dirty="0"/>
              <a:t> je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stanja</a:t>
            </a:r>
            <a:r>
              <a:rPr lang="en-US" dirty="0"/>
              <a:t> </a:t>
            </a:r>
            <a:r>
              <a:rPr lang="en-US" dirty="0" err="1"/>
              <a:t>idealnog</a:t>
            </a:r>
            <a:r>
              <a:rPr lang="en-US" dirty="0"/>
              <a:t> </a:t>
            </a:r>
            <a:r>
              <a:rPr lang="en-US" dirty="0" err="1"/>
              <a:t>gasa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Pritisak</a:t>
            </a:r>
            <a:r>
              <a:rPr lang="en-US" dirty="0"/>
              <a:t> </a:t>
            </a:r>
            <a:r>
              <a:rPr lang="en-US" dirty="0" err="1"/>
              <a:t>gasa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od </a:t>
            </a:r>
            <a:r>
              <a:rPr lang="en-US" dirty="0" err="1"/>
              <a:t>ukupne</a:t>
            </a:r>
            <a:r>
              <a:rPr lang="en-US" dirty="0"/>
              <a:t> </a:t>
            </a:r>
            <a:r>
              <a:rPr lang="en-US" dirty="0" err="1"/>
              <a:t>koncentracije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od temperature.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astrofizici</a:t>
            </a:r>
            <a:r>
              <a:rPr lang="en-US" dirty="0"/>
              <a:t>, pod </a:t>
            </a:r>
            <a:r>
              <a:rPr lang="en-US" dirty="0" err="1"/>
              <a:t>jednačinom</a:t>
            </a:r>
            <a:r>
              <a:rPr lang="en-US" dirty="0"/>
              <a:t> </a:t>
            </a:r>
            <a:r>
              <a:rPr lang="en-US" dirty="0" err="1"/>
              <a:t>stanja</a:t>
            </a:r>
            <a:r>
              <a:rPr lang="en-US" dirty="0"/>
              <a:t>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podrazumevamo</a:t>
            </a:r>
            <a:r>
              <a:rPr lang="en-US" dirty="0"/>
              <a:t> </a:t>
            </a:r>
            <a:r>
              <a:rPr lang="en-US" dirty="0" err="1"/>
              <a:t>vezu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b="1" dirty="0" err="1"/>
              <a:t>pritiska</a:t>
            </a:r>
            <a:r>
              <a:rPr lang="en-US" b="1" dirty="0"/>
              <a:t>, temperature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gustine</a:t>
            </a:r>
            <a:r>
              <a:rPr lang="en-US" b="1" dirty="0"/>
              <a:t> </a:t>
            </a:r>
            <a:r>
              <a:rPr lang="en-US" b="1" dirty="0" err="1"/>
              <a:t>gasa</a:t>
            </a:r>
            <a:r>
              <a:rPr lang="en-US" b="1" dirty="0"/>
              <a:t> (</a:t>
            </a:r>
            <a:r>
              <a:rPr lang="en-US" b="1" dirty="0" err="1"/>
              <a:t>plazme</a:t>
            </a:r>
            <a:r>
              <a:rPr lang="en-US" b="1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vam</a:t>
            </a:r>
            <a:r>
              <a:rPr lang="en-US" dirty="0"/>
              <a:t> </a:t>
            </a:r>
            <a:r>
              <a:rPr lang="en-US" dirty="0" err="1"/>
              <a:t>kažem</a:t>
            </a:r>
            <a:r>
              <a:rPr lang="en-US" dirty="0"/>
              <a:t> da imam 10</a:t>
            </a:r>
            <a:r>
              <a:rPr lang="en-US" baseline="33000" dirty="0"/>
              <a:t>23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po m</a:t>
            </a:r>
            <a:r>
              <a:rPr lang="en-US" baseline="33000" dirty="0"/>
              <a:t>3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temperaturi</a:t>
            </a:r>
            <a:r>
              <a:rPr lang="en-US" dirty="0"/>
              <a:t> 7000 K, </a:t>
            </a:r>
            <a:r>
              <a:rPr lang="en-US" dirty="0" err="1"/>
              <a:t>kolika</a:t>
            </a:r>
            <a:r>
              <a:rPr lang="en-US" dirty="0"/>
              <a:t> je </a:t>
            </a:r>
            <a:r>
              <a:rPr lang="en-US" dirty="0" err="1"/>
              <a:t>gustina</a:t>
            </a:r>
            <a:r>
              <a:rPr lang="en-US" dirty="0"/>
              <a:t> tog </a:t>
            </a:r>
            <a:r>
              <a:rPr lang="en-US" dirty="0" err="1"/>
              <a:t>gasa</a:t>
            </a:r>
            <a:r>
              <a:rPr lang="en-US" dirty="0"/>
              <a:t>?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 </a:t>
            </a:r>
            <a:r>
              <a:rPr lang="en-US" dirty="0" err="1"/>
              <a:t>olakšamo</a:t>
            </a:r>
            <a:r>
              <a:rPr lang="en-US" dirty="0"/>
              <a:t>, u </a:t>
            </a:r>
            <a:r>
              <a:rPr lang="en-US" dirty="0" err="1"/>
              <a:t>pitanju</a:t>
            </a:r>
            <a:r>
              <a:rPr lang="en-US" dirty="0"/>
              <a:t> je </a:t>
            </a:r>
            <a:r>
              <a:rPr lang="en-US" dirty="0" err="1"/>
              <a:t>čist</a:t>
            </a:r>
            <a:r>
              <a:rPr lang="en-US" dirty="0"/>
              <a:t> </a:t>
            </a:r>
            <a:r>
              <a:rPr lang="en-US" dirty="0" err="1"/>
              <a:t>vodonik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b="1" dirty="0"/>
              <a:t>ne </a:t>
            </a:r>
            <a:r>
              <a:rPr lang="en-US" b="1" dirty="0" err="1"/>
              <a:t>znamo</a:t>
            </a:r>
            <a:r>
              <a:rPr lang="en-US" b="1" dirty="0"/>
              <a:t> u </a:t>
            </a:r>
            <a:r>
              <a:rPr lang="en-US" b="1" dirty="0" err="1"/>
              <a:t>kom</a:t>
            </a:r>
            <a:r>
              <a:rPr lang="en-US" b="1" dirty="0"/>
              <a:t> </a:t>
            </a:r>
            <a:r>
              <a:rPr lang="en-US" b="1" dirty="0" err="1"/>
              <a:t>stanju</a:t>
            </a:r>
            <a:r>
              <a:rPr lang="en-US" b="1" dirty="0"/>
              <a:t> </a:t>
            </a:r>
            <a:r>
              <a:rPr lang="en-US" b="1" dirty="0" err="1"/>
              <a:t>jonizacije</a:t>
            </a:r>
            <a:r>
              <a:rPr lang="en-US" b="1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C8787-1D51-CC5C-924E-49CE21D6E9E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38440" y="1394999"/>
            <a:ext cx="1199880" cy="29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48014-127E-FEE8-DF65-A2078CE3C3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Jednačina stanja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6BC9E-39A2-73C3-2852-F1AEB0EA1E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Šta</a:t>
            </a:r>
            <a:r>
              <a:rPr lang="en-US" dirty="0"/>
              <a:t> je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stanja</a:t>
            </a:r>
            <a:r>
              <a:rPr lang="en-US" dirty="0"/>
              <a:t> </a:t>
            </a:r>
            <a:r>
              <a:rPr lang="en-US" dirty="0" err="1"/>
              <a:t>idealnog</a:t>
            </a:r>
            <a:r>
              <a:rPr lang="en-US" dirty="0"/>
              <a:t> </a:t>
            </a:r>
            <a:r>
              <a:rPr lang="en-US" dirty="0" err="1"/>
              <a:t>gasa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Pritisak</a:t>
            </a:r>
            <a:r>
              <a:rPr lang="en-US" dirty="0"/>
              <a:t> </a:t>
            </a:r>
            <a:r>
              <a:rPr lang="en-US" dirty="0" err="1"/>
              <a:t>gasa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od </a:t>
            </a:r>
            <a:r>
              <a:rPr lang="en-US" dirty="0" err="1"/>
              <a:t>ukupne</a:t>
            </a:r>
            <a:r>
              <a:rPr lang="en-US" dirty="0"/>
              <a:t> </a:t>
            </a:r>
            <a:r>
              <a:rPr lang="en-US" dirty="0" err="1"/>
              <a:t>koncentracije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od temperature.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astrofizici</a:t>
            </a:r>
            <a:r>
              <a:rPr lang="en-US" dirty="0"/>
              <a:t>, pod </a:t>
            </a:r>
            <a:r>
              <a:rPr lang="en-US" dirty="0" err="1"/>
              <a:t>jednačinom</a:t>
            </a:r>
            <a:r>
              <a:rPr lang="en-US" dirty="0"/>
              <a:t> </a:t>
            </a:r>
            <a:r>
              <a:rPr lang="en-US" dirty="0" err="1"/>
              <a:t>stanja</a:t>
            </a:r>
            <a:r>
              <a:rPr lang="en-US" dirty="0"/>
              <a:t>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podrazumevamo</a:t>
            </a:r>
            <a:r>
              <a:rPr lang="en-US" dirty="0"/>
              <a:t> </a:t>
            </a:r>
            <a:r>
              <a:rPr lang="en-US" dirty="0" err="1"/>
              <a:t>vezu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b="1" dirty="0" err="1"/>
              <a:t>pritiska</a:t>
            </a:r>
            <a:r>
              <a:rPr lang="en-US" b="1" dirty="0"/>
              <a:t>, temperature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gustine</a:t>
            </a:r>
            <a:r>
              <a:rPr lang="en-US" b="1" dirty="0"/>
              <a:t> </a:t>
            </a:r>
            <a:r>
              <a:rPr lang="en-US" b="1" dirty="0" err="1"/>
              <a:t>gasa</a:t>
            </a:r>
            <a:r>
              <a:rPr lang="en-US" b="1" dirty="0"/>
              <a:t> (</a:t>
            </a:r>
            <a:r>
              <a:rPr lang="en-US" b="1" dirty="0" err="1"/>
              <a:t>plazme</a:t>
            </a:r>
            <a:r>
              <a:rPr lang="en-US" b="1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vam</a:t>
            </a:r>
            <a:r>
              <a:rPr lang="en-US" dirty="0"/>
              <a:t> </a:t>
            </a:r>
            <a:r>
              <a:rPr lang="en-US" dirty="0" err="1"/>
              <a:t>kažem</a:t>
            </a:r>
            <a:r>
              <a:rPr lang="en-US" dirty="0"/>
              <a:t> da imam 10</a:t>
            </a:r>
            <a:r>
              <a:rPr lang="en-US" baseline="33000" dirty="0"/>
              <a:t>23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po m</a:t>
            </a:r>
            <a:r>
              <a:rPr lang="en-US" baseline="33000" dirty="0"/>
              <a:t>3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temperaturi</a:t>
            </a:r>
            <a:r>
              <a:rPr lang="en-US" dirty="0"/>
              <a:t> 7000 K, </a:t>
            </a:r>
            <a:r>
              <a:rPr lang="en-US" dirty="0" err="1"/>
              <a:t>kolika</a:t>
            </a:r>
            <a:r>
              <a:rPr lang="en-US" dirty="0"/>
              <a:t> je </a:t>
            </a:r>
            <a:r>
              <a:rPr lang="en-US" dirty="0" err="1"/>
              <a:t>gustina</a:t>
            </a:r>
            <a:r>
              <a:rPr lang="en-US" dirty="0"/>
              <a:t> tog </a:t>
            </a:r>
            <a:r>
              <a:rPr lang="en-US" dirty="0" err="1"/>
              <a:t>gasa</a:t>
            </a:r>
            <a:r>
              <a:rPr lang="en-US" dirty="0"/>
              <a:t>?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 </a:t>
            </a:r>
            <a:r>
              <a:rPr lang="en-US" dirty="0" err="1"/>
              <a:t>olakšamo</a:t>
            </a:r>
            <a:r>
              <a:rPr lang="en-US" dirty="0"/>
              <a:t>, u </a:t>
            </a:r>
            <a:r>
              <a:rPr lang="en-US" dirty="0" err="1"/>
              <a:t>pitanju</a:t>
            </a:r>
            <a:r>
              <a:rPr lang="en-US" dirty="0"/>
              <a:t> je </a:t>
            </a:r>
            <a:r>
              <a:rPr lang="en-US" dirty="0" err="1"/>
              <a:t>čist</a:t>
            </a:r>
            <a:r>
              <a:rPr lang="en-US" dirty="0"/>
              <a:t> </a:t>
            </a:r>
            <a:r>
              <a:rPr lang="en-US" dirty="0" err="1"/>
              <a:t>vodonik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b="1" dirty="0"/>
              <a:t>ne </a:t>
            </a:r>
            <a:r>
              <a:rPr lang="en-US" b="1" dirty="0" err="1"/>
              <a:t>znamo</a:t>
            </a:r>
            <a:r>
              <a:rPr lang="en-US" b="1" dirty="0"/>
              <a:t> u </a:t>
            </a:r>
            <a:r>
              <a:rPr lang="en-US" b="1" dirty="0" err="1"/>
              <a:t>kom</a:t>
            </a:r>
            <a:r>
              <a:rPr lang="en-US" b="1" dirty="0"/>
              <a:t> </a:t>
            </a:r>
            <a:r>
              <a:rPr lang="en-US" b="1" dirty="0" err="1"/>
              <a:t>stanju</a:t>
            </a:r>
            <a:r>
              <a:rPr lang="en-US" b="1" dirty="0"/>
              <a:t> </a:t>
            </a:r>
            <a:r>
              <a:rPr lang="en-US" b="1" dirty="0" err="1"/>
              <a:t>jonizacije</a:t>
            </a:r>
            <a:r>
              <a:rPr lang="en-US" b="1" dirty="0"/>
              <a:t>!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Ako</a:t>
            </a:r>
            <a:r>
              <a:rPr lang="en-US" dirty="0"/>
              <a:t> imam 1023 </a:t>
            </a:r>
            <a:r>
              <a:rPr lang="en-US" dirty="0" err="1"/>
              <a:t>neutralnih</a:t>
            </a:r>
            <a:r>
              <a:rPr lang="en-US" dirty="0"/>
              <a:t> </a:t>
            </a:r>
            <a:r>
              <a:rPr lang="en-US" dirty="0" err="1"/>
              <a:t>vodonika</a:t>
            </a:r>
            <a:r>
              <a:rPr lang="en-US" dirty="0"/>
              <a:t>, masa po </a:t>
            </a:r>
            <a:r>
              <a:rPr lang="en-US" dirty="0" err="1"/>
              <a:t>čestici</a:t>
            </a:r>
            <a:r>
              <a:rPr lang="en-US" dirty="0"/>
              <a:t> je </a:t>
            </a:r>
            <a:r>
              <a:rPr lang="en-US" dirty="0" err="1"/>
              <a:t>veća</a:t>
            </a:r>
            <a:r>
              <a:rPr lang="en-US" dirty="0"/>
              <a:t>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imam 5x10</a:t>
            </a:r>
            <a:r>
              <a:rPr lang="en-US" baseline="33000" dirty="0"/>
              <a:t>22</a:t>
            </a:r>
            <a:r>
              <a:rPr lang="en-US" dirty="0"/>
              <a:t> </a:t>
            </a:r>
            <a:r>
              <a:rPr lang="en-US" dirty="0" err="1"/>
              <a:t>protona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5x10</a:t>
            </a:r>
            <a:r>
              <a:rPr lang="en-US" baseline="33000" dirty="0"/>
              <a:t>22</a:t>
            </a:r>
            <a:r>
              <a:rPr lang="en-US" dirty="0"/>
              <a:t> </a:t>
            </a:r>
            <a:r>
              <a:rPr lang="en-US" dirty="0" err="1"/>
              <a:t>elektrona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b="1" dirty="0" err="1"/>
              <a:t>ali</a:t>
            </a:r>
            <a:r>
              <a:rPr lang="en-US" b="1" dirty="0"/>
              <a:t> </a:t>
            </a:r>
            <a:r>
              <a:rPr lang="en-US" b="1" dirty="0" err="1"/>
              <a:t>pritisak</a:t>
            </a:r>
            <a:r>
              <a:rPr lang="en-US" b="1" dirty="0"/>
              <a:t> je </a:t>
            </a:r>
            <a:r>
              <a:rPr lang="en-US" b="1" dirty="0" err="1"/>
              <a:t>isti</a:t>
            </a:r>
            <a:r>
              <a:rPr lang="en-US" b="1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64F04-1673-791E-DA57-D021D291D3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38440" y="1394999"/>
            <a:ext cx="1199880" cy="29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CD80A-07E4-6882-5AA5-E13EA71BC2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Jednačina stanja za čist vodonik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A294C-88A6-CC02-4FAE-03FC64CB395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Pretpostavimo</a:t>
            </a:r>
            <a:r>
              <a:rPr lang="en-US" dirty="0"/>
              <a:t> da </a:t>
            </a:r>
            <a:r>
              <a:rPr lang="en-US" dirty="0" err="1"/>
              <a:t>imamo</a:t>
            </a:r>
            <a:r>
              <a:rPr lang="en-US" dirty="0"/>
              <a:t> gas koji se </a:t>
            </a:r>
            <a:r>
              <a:rPr lang="en-US" dirty="0" err="1"/>
              <a:t>sastoji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od </a:t>
            </a:r>
            <a:r>
              <a:rPr lang="en-US" dirty="0" err="1"/>
              <a:t>vodonika</a:t>
            </a:r>
            <a:r>
              <a:rPr lang="en-US" dirty="0"/>
              <a:t> (ok </a:t>
            </a:r>
            <a:r>
              <a:rPr lang="en-US" dirty="0" err="1"/>
              <a:t>prva</a:t>
            </a:r>
            <a:r>
              <a:rPr lang="en-US" dirty="0"/>
              <a:t> </a:t>
            </a:r>
            <a:r>
              <a:rPr lang="en-US" dirty="0" err="1"/>
              <a:t>pretpostavka</a:t>
            </a:r>
            <a:r>
              <a:rPr lang="en-US" dirty="0"/>
              <a:t> za </a:t>
            </a:r>
            <a:r>
              <a:rPr lang="en-US" dirty="0" err="1"/>
              <a:t>astrofizičku</a:t>
            </a:r>
            <a:r>
              <a:rPr lang="en-US" dirty="0"/>
              <a:t> </a:t>
            </a:r>
            <a:r>
              <a:rPr lang="en-US" dirty="0" err="1"/>
              <a:t>plazmu</a:t>
            </a:r>
            <a:r>
              <a:rPr lang="en-US" dirty="0"/>
              <a:t>, </a:t>
            </a:r>
            <a:r>
              <a:rPr lang="en-US" dirty="0" err="1"/>
              <a:t>koja</a:t>
            </a:r>
            <a:r>
              <a:rPr lang="en-US" dirty="0"/>
              <a:t> je 90% </a:t>
            </a:r>
            <a:r>
              <a:rPr lang="en-US" dirty="0" err="1"/>
              <a:t>vodonik</a:t>
            </a:r>
            <a:r>
              <a:rPr lang="en-US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en-US" dirty="0" err="1"/>
              <a:t>dobijemo</a:t>
            </a:r>
            <a:r>
              <a:rPr lang="en-US" dirty="0"/>
              <a:t> </a:t>
            </a:r>
            <a:r>
              <a:rPr lang="en-US" dirty="0" err="1"/>
              <a:t>gustinu</a:t>
            </a:r>
            <a:r>
              <a:rPr lang="en-US" dirty="0"/>
              <a:t> za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pritisak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temperaturu</a:t>
            </a:r>
            <a:r>
              <a:rPr lang="en-US" dirty="0"/>
              <a:t>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1AE7-97DD-E8CA-99EA-B3BDAA5A60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Jednačina stanja za čist vodonik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F7FBA-C196-9618-28AB-EEAF029CC0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Pretpostavimo</a:t>
            </a:r>
            <a:r>
              <a:rPr lang="en-US" dirty="0"/>
              <a:t> da </a:t>
            </a:r>
            <a:r>
              <a:rPr lang="en-US" dirty="0" err="1"/>
              <a:t>imamo</a:t>
            </a:r>
            <a:r>
              <a:rPr lang="en-US" dirty="0"/>
              <a:t> gas koji se </a:t>
            </a:r>
            <a:r>
              <a:rPr lang="en-US" dirty="0" err="1"/>
              <a:t>sastoji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od </a:t>
            </a:r>
            <a:r>
              <a:rPr lang="en-US" dirty="0" err="1"/>
              <a:t>vodonika</a:t>
            </a:r>
            <a:r>
              <a:rPr lang="en-US" dirty="0"/>
              <a:t> (ok </a:t>
            </a:r>
            <a:r>
              <a:rPr lang="en-US" dirty="0" err="1"/>
              <a:t>prva</a:t>
            </a:r>
            <a:r>
              <a:rPr lang="en-US" dirty="0"/>
              <a:t> </a:t>
            </a:r>
            <a:r>
              <a:rPr lang="en-US" dirty="0" err="1"/>
              <a:t>pretpostavka</a:t>
            </a:r>
            <a:r>
              <a:rPr lang="en-US" dirty="0"/>
              <a:t> za </a:t>
            </a:r>
            <a:r>
              <a:rPr lang="en-US" dirty="0" err="1"/>
              <a:t>astrofizičku</a:t>
            </a:r>
            <a:r>
              <a:rPr lang="en-US" dirty="0"/>
              <a:t> </a:t>
            </a:r>
            <a:r>
              <a:rPr lang="en-US" dirty="0" err="1"/>
              <a:t>plazmu</a:t>
            </a:r>
            <a:r>
              <a:rPr lang="en-US" dirty="0"/>
              <a:t>, </a:t>
            </a:r>
            <a:r>
              <a:rPr lang="en-US" dirty="0" err="1"/>
              <a:t>koja</a:t>
            </a:r>
            <a:r>
              <a:rPr lang="en-US" dirty="0"/>
              <a:t> je 90% </a:t>
            </a:r>
            <a:r>
              <a:rPr lang="en-US" dirty="0" err="1"/>
              <a:t>vodonik</a:t>
            </a:r>
            <a:r>
              <a:rPr lang="en-US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en-US" dirty="0" err="1"/>
              <a:t>dobijemo</a:t>
            </a:r>
            <a:r>
              <a:rPr lang="en-US" dirty="0"/>
              <a:t> </a:t>
            </a:r>
            <a:r>
              <a:rPr lang="en-US" dirty="0" err="1"/>
              <a:t>gustinu</a:t>
            </a:r>
            <a:r>
              <a:rPr lang="en-US" dirty="0"/>
              <a:t> za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pritisak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temperaturu</a:t>
            </a:r>
            <a:r>
              <a:rPr lang="en-US" dirty="0"/>
              <a:t>?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Moramo</a:t>
            </a:r>
            <a:r>
              <a:rPr lang="en-US" dirty="0"/>
              <a:t> da </a:t>
            </a:r>
            <a:r>
              <a:rPr lang="en-US" dirty="0" err="1"/>
              <a:t>nadjemo</a:t>
            </a:r>
            <a:r>
              <a:rPr lang="en-US" dirty="0"/>
              <a:t> </a:t>
            </a:r>
            <a:r>
              <a:rPr lang="en-US" dirty="0" err="1"/>
              <a:t>stepen</a:t>
            </a:r>
            <a:r>
              <a:rPr lang="en-US" dirty="0"/>
              <a:t> </a:t>
            </a:r>
            <a:r>
              <a:rPr lang="en-US" dirty="0" err="1"/>
              <a:t>jonizacije</a:t>
            </a:r>
            <a:r>
              <a:rPr lang="en-US" dirty="0"/>
              <a:t> </a:t>
            </a:r>
            <a:r>
              <a:rPr lang="en-US" dirty="0" err="1"/>
              <a:t>vodonika</a:t>
            </a:r>
            <a:r>
              <a:rPr lang="en-US" dirty="0"/>
              <a:t>. Da li </a:t>
            </a:r>
            <a:r>
              <a:rPr lang="en-US" dirty="0" err="1"/>
              <a:t>neko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ideju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45CB-55CF-D4C1-3004-4D52ACC110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Jednačina stanja za čist vodonik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682C6-4DD4-B706-C924-3554ABAA40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Pretpostavimo</a:t>
            </a:r>
            <a:r>
              <a:rPr lang="en-US" dirty="0"/>
              <a:t> da </a:t>
            </a:r>
            <a:r>
              <a:rPr lang="en-US" dirty="0" err="1"/>
              <a:t>imamo</a:t>
            </a:r>
            <a:r>
              <a:rPr lang="en-US" dirty="0"/>
              <a:t> gas koji se </a:t>
            </a:r>
            <a:r>
              <a:rPr lang="en-US" dirty="0" err="1"/>
              <a:t>sastoji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od </a:t>
            </a:r>
            <a:r>
              <a:rPr lang="en-US" dirty="0" err="1"/>
              <a:t>vodonika</a:t>
            </a:r>
            <a:r>
              <a:rPr lang="en-US" dirty="0"/>
              <a:t> (ok </a:t>
            </a:r>
            <a:r>
              <a:rPr lang="en-US" dirty="0" err="1"/>
              <a:t>prva</a:t>
            </a:r>
            <a:r>
              <a:rPr lang="en-US" dirty="0"/>
              <a:t> </a:t>
            </a:r>
            <a:r>
              <a:rPr lang="en-US" dirty="0" err="1"/>
              <a:t>pretpostavka</a:t>
            </a:r>
            <a:r>
              <a:rPr lang="en-US" dirty="0"/>
              <a:t> za </a:t>
            </a:r>
            <a:r>
              <a:rPr lang="en-US" dirty="0" err="1"/>
              <a:t>astrofizičku</a:t>
            </a:r>
            <a:r>
              <a:rPr lang="en-US" dirty="0"/>
              <a:t> </a:t>
            </a:r>
            <a:r>
              <a:rPr lang="en-US" dirty="0" err="1"/>
              <a:t>plazmu</a:t>
            </a:r>
            <a:r>
              <a:rPr lang="en-US" dirty="0"/>
              <a:t>, </a:t>
            </a:r>
            <a:r>
              <a:rPr lang="en-US" dirty="0" err="1"/>
              <a:t>koja</a:t>
            </a:r>
            <a:r>
              <a:rPr lang="en-US" dirty="0"/>
              <a:t> je 90% </a:t>
            </a:r>
            <a:r>
              <a:rPr lang="en-US" dirty="0" err="1"/>
              <a:t>vodonik</a:t>
            </a:r>
            <a:r>
              <a:rPr lang="en-US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en-US" dirty="0" err="1"/>
              <a:t>dobijemo</a:t>
            </a:r>
            <a:r>
              <a:rPr lang="en-US" dirty="0"/>
              <a:t> </a:t>
            </a:r>
            <a:r>
              <a:rPr lang="en-US" dirty="0" err="1"/>
              <a:t>gustinu</a:t>
            </a:r>
            <a:r>
              <a:rPr lang="en-US" dirty="0"/>
              <a:t> za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pritisak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temperaturu</a:t>
            </a:r>
            <a:r>
              <a:rPr lang="en-US" dirty="0"/>
              <a:t>?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Moramo</a:t>
            </a:r>
            <a:r>
              <a:rPr lang="en-US" dirty="0"/>
              <a:t> da </a:t>
            </a:r>
            <a:r>
              <a:rPr lang="en-US" dirty="0" err="1"/>
              <a:t>nadjemo</a:t>
            </a:r>
            <a:r>
              <a:rPr lang="en-US" dirty="0"/>
              <a:t> </a:t>
            </a:r>
            <a:r>
              <a:rPr lang="en-US" dirty="0" err="1"/>
              <a:t>stepen</a:t>
            </a:r>
            <a:r>
              <a:rPr lang="en-US" dirty="0"/>
              <a:t> </a:t>
            </a:r>
            <a:r>
              <a:rPr lang="en-US" dirty="0" err="1"/>
              <a:t>jonizacije</a:t>
            </a:r>
            <a:r>
              <a:rPr lang="en-US" dirty="0"/>
              <a:t> </a:t>
            </a:r>
            <a:r>
              <a:rPr lang="en-US" dirty="0" err="1"/>
              <a:t>vodonika</a:t>
            </a:r>
            <a:r>
              <a:rPr lang="en-US" dirty="0"/>
              <a:t>. </a:t>
            </a:r>
            <a:r>
              <a:rPr lang="en-US" dirty="0" err="1"/>
              <a:t>Rešavamo</a:t>
            </a:r>
            <a:r>
              <a:rPr lang="en-US" dirty="0"/>
              <a:t> </a:t>
            </a:r>
            <a:r>
              <a:rPr lang="en-US" dirty="0" err="1"/>
              <a:t>sledeće</a:t>
            </a:r>
            <a:r>
              <a:rPr lang="en-US" dirty="0"/>
              <a:t> tri </a:t>
            </a:r>
            <a:r>
              <a:rPr lang="en-US" dirty="0" err="1"/>
              <a:t>jednačine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Na </a:t>
            </a:r>
            <a:r>
              <a:rPr lang="en-US" dirty="0" err="1"/>
              <a:t>vežbama</a:t>
            </a:r>
            <a:r>
              <a:rPr lang="en-US" dirty="0"/>
              <a:t> </a:t>
            </a:r>
            <a:r>
              <a:rPr lang="en-US" dirty="0" err="1"/>
              <a:t>ćemo</a:t>
            </a:r>
            <a:r>
              <a:rPr lang="en-US" dirty="0"/>
              <a:t> </a:t>
            </a:r>
            <a:r>
              <a:rPr lang="en-US" dirty="0" err="1"/>
              <a:t>videti</a:t>
            </a:r>
            <a:r>
              <a:rPr lang="en-US" dirty="0"/>
              <a:t> da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ovo</a:t>
            </a:r>
            <a:r>
              <a:rPr lang="en-US" dirty="0"/>
              <a:t> </a:t>
            </a:r>
            <a:r>
              <a:rPr lang="en-US" dirty="0" err="1"/>
              <a:t>rešimo</a:t>
            </a:r>
            <a:r>
              <a:rPr lang="en-US" dirty="0"/>
              <a:t> </a:t>
            </a:r>
            <a:r>
              <a:rPr lang="en-US" dirty="0" err="1"/>
              <a:t>dobijamo</a:t>
            </a:r>
            <a:r>
              <a:rPr lang="en-US" dirty="0"/>
              <a:t> </a:t>
            </a:r>
            <a:r>
              <a:rPr lang="en-US" dirty="0" err="1"/>
              <a:t>kvadratnu</a:t>
            </a:r>
            <a:r>
              <a:rPr lang="en-US" dirty="0"/>
              <a:t> </a:t>
            </a:r>
            <a:r>
              <a:rPr lang="en-US" dirty="0" err="1"/>
              <a:t>jednačinu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Takodje</a:t>
            </a:r>
            <a:r>
              <a:rPr lang="en-US" dirty="0"/>
              <a:t> </a:t>
            </a:r>
            <a:r>
              <a:rPr lang="en-US" dirty="0" err="1"/>
              <a:t>ćemo</a:t>
            </a:r>
            <a:r>
              <a:rPr lang="en-US" dirty="0"/>
              <a:t> </a:t>
            </a:r>
            <a:r>
              <a:rPr lang="en-US" dirty="0" err="1"/>
              <a:t>dobiti</a:t>
            </a:r>
            <a:r>
              <a:rPr lang="en-US" dirty="0"/>
              <a:t> da </a:t>
            </a:r>
            <a:r>
              <a:rPr lang="en-US" dirty="0" err="1"/>
              <a:t>stepen</a:t>
            </a:r>
            <a:r>
              <a:rPr lang="en-US" dirty="0"/>
              <a:t> </a:t>
            </a:r>
            <a:r>
              <a:rPr lang="en-US" dirty="0" err="1"/>
              <a:t>jonizacije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I</a:t>
            </a:r>
            <a:r>
              <a:rPr lang="en-US" b="1" dirty="0"/>
              <a:t> od </a:t>
            </a:r>
            <a:r>
              <a:rPr lang="en-US" b="1" dirty="0" err="1"/>
              <a:t>pritiska</a:t>
            </a:r>
            <a:r>
              <a:rPr lang="en-US" b="1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BE064-5C66-DF8B-AF1E-9AE7D48C8D2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66680" y="2712960"/>
            <a:ext cx="4343040" cy="161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A54A-F581-06F3-D753-6D9A698C07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Ali pre toga pitanje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EE748-334B-BB46-79CE-50152897B9C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Smislite</a:t>
            </a:r>
            <a:r>
              <a:rPr lang="en-US" dirty="0"/>
              <a:t> bar </a:t>
            </a:r>
            <a:r>
              <a:rPr lang="en-US" dirty="0" err="1"/>
              <a:t>jedan</a:t>
            </a:r>
            <a:r>
              <a:rPr lang="en-US" dirty="0"/>
              <a:t> primer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b="1" dirty="0" err="1"/>
              <a:t>nije</a:t>
            </a:r>
            <a:r>
              <a:rPr lang="en-US" b="1" dirty="0"/>
              <a:t> </a:t>
            </a:r>
            <a:r>
              <a:rPr lang="en-US" dirty="0" err="1"/>
              <a:t>Plankova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 (</a:t>
            </a:r>
            <a:r>
              <a:rPr lang="en-US" dirty="0" err="1"/>
              <a:t>tj</a:t>
            </a:r>
            <a:r>
              <a:rPr lang="en-US" dirty="0"/>
              <a:t>.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nismo</a:t>
            </a:r>
            <a:r>
              <a:rPr lang="en-US" dirty="0"/>
              <a:t> u LTR!) - </a:t>
            </a:r>
            <a:r>
              <a:rPr lang="en-US" b="1" dirty="0"/>
              <a:t>3 min.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64FB-7945-619E-04A6-48FDF7AAF0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Kako bismo u ovo sada dodali negativan jon vodonika?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9A763-8927-7316-63F9-04D20EB015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Rešavamo</a:t>
            </a:r>
            <a:r>
              <a:rPr lang="en-US" dirty="0"/>
              <a:t> </a:t>
            </a:r>
            <a:r>
              <a:rPr lang="en-US" dirty="0" err="1"/>
              <a:t>sledeće</a:t>
            </a:r>
            <a:r>
              <a:rPr lang="en-US" dirty="0"/>
              <a:t> </a:t>
            </a:r>
            <a:r>
              <a:rPr lang="en-US" dirty="0" err="1"/>
              <a:t>četiri</a:t>
            </a:r>
            <a:r>
              <a:rPr lang="en-US" dirty="0"/>
              <a:t> </a:t>
            </a:r>
            <a:r>
              <a:rPr lang="en-US" dirty="0" err="1"/>
              <a:t>jednačine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je </a:t>
            </a:r>
            <a:r>
              <a:rPr lang="en-US" dirty="0" err="1"/>
              <a:t>sada</a:t>
            </a:r>
            <a:r>
              <a:rPr lang="en-US" dirty="0"/>
              <a:t> </a:t>
            </a:r>
            <a:r>
              <a:rPr lang="en-US" dirty="0" err="1"/>
              <a:t>malo</a:t>
            </a:r>
            <a:r>
              <a:rPr lang="en-US" dirty="0"/>
              <a:t> </a:t>
            </a:r>
            <a:r>
              <a:rPr lang="en-US" dirty="0" err="1"/>
              <a:t>teže</a:t>
            </a:r>
            <a:r>
              <a:rPr lang="en-US" dirty="0"/>
              <a:t> </a:t>
            </a:r>
            <a:r>
              <a:rPr lang="en-US" dirty="0" err="1"/>
              <a:t>rešiti</a:t>
            </a:r>
            <a:r>
              <a:rPr lang="en-US" dirty="0"/>
              <a:t> </a:t>
            </a:r>
            <a:r>
              <a:rPr lang="en-US" dirty="0" err="1"/>
              <a:t>analitički</a:t>
            </a:r>
            <a:r>
              <a:rPr lang="en-US" dirty="0"/>
              <a:t>. </a:t>
            </a:r>
            <a:r>
              <a:rPr lang="en-US" dirty="0" err="1"/>
              <a:t>Zamislite</a:t>
            </a:r>
            <a:r>
              <a:rPr lang="en-US" dirty="0"/>
              <a:t> </a:t>
            </a:r>
            <a:r>
              <a:rPr lang="en-US" dirty="0" err="1"/>
              <a:t>šta</a:t>
            </a:r>
            <a:r>
              <a:rPr lang="en-US" dirty="0"/>
              <a:t> se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dešava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još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/>
              <a:t>elemenata</a:t>
            </a:r>
            <a:r>
              <a:rPr lang="en-US" dirty="0"/>
              <a:t> u </a:t>
            </a:r>
            <a:r>
              <a:rPr lang="en-US" dirty="0" err="1"/>
              <a:t>odgovarajućim</a:t>
            </a:r>
            <a:r>
              <a:rPr lang="en-US" dirty="0"/>
              <a:t> </a:t>
            </a:r>
            <a:r>
              <a:rPr lang="en-US" dirty="0" err="1"/>
              <a:t>stanjima</a:t>
            </a:r>
            <a:r>
              <a:rPr lang="en-US" dirty="0"/>
              <a:t> </a:t>
            </a:r>
            <a:r>
              <a:rPr lang="en-US" dirty="0" err="1"/>
              <a:t>jonizacije</a:t>
            </a:r>
            <a:r>
              <a:rPr lang="en-US" dirty="0"/>
              <a:t>?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Moramo</a:t>
            </a:r>
            <a:r>
              <a:rPr lang="en-US" dirty="0"/>
              <a:t> da </a:t>
            </a:r>
            <a:r>
              <a:rPr lang="en-US" dirty="0" err="1"/>
              <a:t>rešimo</a:t>
            </a:r>
            <a:r>
              <a:rPr lang="en-US" dirty="0"/>
              <a:t> (</a:t>
            </a:r>
            <a:r>
              <a:rPr lang="en-US" dirty="0" err="1"/>
              <a:t>numerički</a:t>
            </a:r>
            <a:r>
              <a:rPr lang="en-US" dirty="0"/>
              <a:t>) </a:t>
            </a:r>
            <a:r>
              <a:rPr lang="en-US" dirty="0" err="1"/>
              <a:t>nelinearan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jednačina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FE8E2-662E-E13F-539C-9D288025193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52320" y="1409759"/>
            <a:ext cx="5171760" cy="220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56FD-A926-5BED-3E17-A042930EF4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Ali da dobijemo b-f apsorpciju vodonika trebaju nam...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284DC-1BC1-DC17-12AD-BA0B37CF7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Populacije</a:t>
            </a:r>
            <a:r>
              <a:rPr lang="en-US" dirty="0"/>
              <a:t> (</a:t>
            </a:r>
            <a:r>
              <a:rPr lang="en-US" dirty="0" err="1"/>
              <a:t>naseljenosti</a:t>
            </a:r>
            <a:r>
              <a:rPr lang="en-US" dirty="0"/>
              <a:t>) </a:t>
            </a:r>
            <a:r>
              <a:rPr lang="en-US" dirty="0" err="1"/>
              <a:t>nivoa</a:t>
            </a:r>
            <a:r>
              <a:rPr lang="en-US" dirty="0"/>
              <a:t> </a:t>
            </a:r>
            <a:r>
              <a:rPr lang="en-US" dirty="0" err="1"/>
              <a:t>vodonika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Njih</a:t>
            </a:r>
            <a:r>
              <a:rPr lang="en-US" dirty="0"/>
              <a:t> </a:t>
            </a:r>
            <a:r>
              <a:rPr lang="en-US" dirty="0" err="1"/>
              <a:t>dobijamo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Bolcmanove</a:t>
            </a:r>
            <a:r>
              <a:rPr lang="en-US" dirty="0"/>
              <a:t> </a:t>
            </a:r>
            <a:r>
              <a:rPr lang="en-US" dirty="0" err="1"/>
              <a:t>raspodele</a:t>
            </a:r>
            <a:r>
              <a:rPr lang="en-US" dirty="0"/>
              <a:t>.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dobijemo</a:t>
            </a:r>
            <a:r>
              <a:rPr lang="en-US" dirty="0"/>
              <a:t> </a:t>
            </a:r>
            <a:r>
              <a:rPr lang="en-US" dirty="0" err="1"/>
              <a:t>stanje</a:t>
            </a:r>
            <a:r>
              <a:rPr lang="en-US" dirty="0"/>
              <a:t> </a:t>
            </a:r>
            <a:r>
              <a:rPr lang="en-US" dirty="0" err="1"/>
              <a:t>eksitacije</a:t>
            </a:r>
            <a:r>
              <a:rPr lang="en-US" dirty="0"/>
              <a:t>, </a:t>
            </a:r>
            <a:r>
              <a:rPr lang="en-US" dirty="0" err="1"/>
              <a:t>ovo</a:t>
            </a:r>
            <a:r>
              <a:rPr lang="en-US" dirty="0"/>
              <a:t> je </a:t>
            </a:r>
            <a:r>
              <a:rPr lang="en-US" dirty="0" err="1"/>
              <a:t>relativno</a:t>
            </a:r>
            <a:r>
              <a:rPr lang="en-US" dirty="0"/>
              <a:t> </a:t>
            </a:r>
            <a:r>
              <a:rPr lang="en-US" dirty="0" err="1"/>
              <a:t>jednostavno</a:t>
            </a:r>
            <a:r>
              <a:rPr lang="en-US" dirty="0"/>
              <a:t>, za </a:t>
            </a:r>
            <a:r>
              <a:rPr lang="en-US" dirty="0" err="1"/>
              <a:t>i-ti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dirty="0" err="1"/>
              <a:t>neutralnog</a:t>
            </a:r>
            <a:r>
              <a:rPr lang="en-US" dirty="0"/>
              <a:t> </a:t>
            </a:r>
            <a:r>
              <a:rPr lang="en-US" dirty="0" err="1"/>
              <a:t>vodonika</a:t>
            </a:r>
            <a:r>
              <a:rPr lang="en-US" dirty="0"/>
              <a:t> </a:t>
            </a:r>
            <a:r>
              <a:rPr lang="en-US" dirty="0" err="1"/>
              <a:t>dobijamo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Particiona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, U, za </a:t>
            </a:r>
            <a:r>
              <a:rPr lang="en-US" dirty="0" err="1"/>
              <a:t>neutralan</a:t>
            </a:r>
            <a:r>
              <a:rPr lang="en-US" dirty="0"/>
              <a:t> </a:t>
            </a:r>
            <a:r>
              <a:rPr lang="en-US" dirty="0" err="1"/>
              <a:t>vodonik</a:t>
            </a:r>
            <a:r>
              <a:rPr lang="en-US" dirty="0"/>
              <a:t> je </a:t>
            </a:r>
            <a:r>
              <a:rPr lang="en-US" dirty="0" err="1"/>
              <a:t>jednaka</a:t>
            </a:r>
            <a:r>
              <a:rPr lang="en-US" dirty="0"/>
              <a:t> 2, a za </a:t>
            </a:r>
            <a:r>
              <a:rPr lang="en-US" dirty="0" err="1"/>
              <a:t>ostale</a:t>
            </a:r>
            <a:r>
              <a:rPr lang="en-US" dirty="0"/>
              <a:t> </a:t>
            </a:r>
            <a:r>
              <a:rPr lang="en-US" dirty="0" err="1"/>
              <a:t>elemente</a:t>
            </a:r>
            <a:r>
              <a:rPr lang="en-US" dirty="0"/>
              <a:t> se </a:t>
            </a:r>
            <a:r>
              <a:rPr lang="en-US" dirty="0" err="1"/>
              <a:t>opet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naći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odgovarajućih</a:t>
            </a:r>
            <a:r>
              <a:rPr lang="en-US" dirty="0"/>
              <a:t> </a:t>
            </a:r>
            <a:r>
              <a:rPr lang="en-US" dirty="0" err="1"/>
              <a:t>tablica</a:t>
            </a:r>
            <a:r>
              <a:rPr lang="en-US" dirty="0"/>
              <a:t> I </a:t>
            </a:r>
            <a:r>
              <a:rPr lang="en-US" dirty="0" err="1"/>
              <a:t>aproksimativnih</a:t>
            </a:r>
            <a:r>
              <a:rPr lang="en-US" dirty="0"/>
              <a:t> </a:t>
            </a:r>
            <a:r>
              <a:rPr lang="en-US" dirty="0" err="1"/>
              <a:t>izraza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Za </a:t>
            </a:r>
            <a:r>
              <a:rPr lang="en-US" dirty="0" err="1"/>
              <a:t>vodonik</a:t>
            </a:r>
            <a:r>
              <a:rPr lang="en-US" dirty="0"/>
              <a:t>, </a:t>
            </a:r>
            <a:r>
              <a:rPr lang="en-US" dirty="0" err="1"/>
              <a:t>populacija</a:t>
            </a:r>
            <a:r>
              <a:rPr lang="en-US" dirty="0"/>
              <a:t> </a:t>
            </a:r>
            <a:r>
              <a:rPr lang="en-US" dirty="0" err="1"/>
              <a:t>prvog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je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/>
              <a:t>veća</a:t>
            </a:r>
            <a:r>
              <a:rPr lang="en-US" dirty="0"/>
              <a:t> u </a:t>
            </a:r>
            <a:r>
              <a:rPr lang="en-US" dirty="0" err="1"/>
              <a:t>odnosu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populacije</a:t>
            </a:r>
            <a:r>
              <a:rPr lang="en-US" dirty="0"/>
              <a:t> </a:t>
            </a:r>
            <a:r>
              <a:rPr lang="en-US" dirty="0" err="1"/>
              <a:t>ostalih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. (</a:t>
            </a:r>
            <a:r>
              <a:rPr lang="en-US" dirty="0" err="1"/>
              <a:t>Videćemo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vežbama</a:t>
            </a:r>
            <a:r>
              <a:rPr lang="en-US" dirty="0"/>
              <a:t> </a:t>
            </a:r>
            <a:r>
              <a:rPr lang="en-US" dirty="0" err="1"/>
              <a:t>sledeće</a:t>
            </a:r>
            <a:r>
              <a:rPr lang="en-US" dirty="0"/>
              <a:t> </a:t>
            </a:r>
            <a:r>
              <a:rPr lang="en-US" dirty="0" err="1"/>
              <a:t>nedelje</a:t>
            </a:r>
            <a:r>
              <a:rPr lang="en-US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50F26-0A5C-BA69-7821-DA3298F5128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19240" y="2285280"/>
            <a:ext cx="2437920" cy="81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AA0F6E-6845-41FF-CD25-6E9CA4721E0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28760" y="0"/>
            <a:ext cx="7586640" cy="566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A5AD9-AE9B-96C2-FE75-B02FE2D03C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5399" y="0"/>
            <a:ext cx="5349600" cy="723240"/>
          </a:xfrm>
        </p:spPr>
        <p:txBody>
          <a:bodyPr vert="horz"/>
          <a:lstStyle/>
          <a:p>
            <a:pPr lvl="0"/>
            <a:r>
              <a:rPr lang="en-US"/>
              <a:t>Sve ovo zajedno nam daje mogućnost da opišemo...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0BA28-070F-A8D1-D714-EA0B990E99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560376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Spektar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spektralnih</a:t>
            </a:r>
            <a:r>
              <a:rPr lang="en-US" dirty="0"/>
              <a:t> </a:t>
            </a:r>
            <a:r>
              <a:rPr lang="en-US" dirty="0" err="1"/>
              <a:t>klasa</a:t>
            </a:r>
            <a:r>
              <a:rPr lang="en-US" dirty="0"/>
              <a:t>!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Ne </a:t>
            </a:r>
            <a:r>
              <a:rPr lang="en-US" dirty="0" err="1"/>
              <a:t>zaboravite</a:t>
            </a:r>
            <a:r>
              <a:rPr lang="en-US" dirty="0"/>
              <a:t> da je </a:t>
            </a:r>
            <a:r>
              <a:rPr lang="en-US" dirty="0" err="1"/>
              <a:t>osnova</a:t>
            </a:r>
            <a:r>
              <a:rPr lang="en-US" dirty="0"/>
              <a:t> </a:t>
            </a:r>
            <a:r>
              <a:rPr lang="en-US" dirty="0" err="1"/>
              <a:t>svega</a:t>
            </a:r>
            <a:r>
              <a:rPr lang="en-US" dirty="0"/>
              <a:t> u </a:t>
            </a:r>
            <a:r>
              <a:rPr lang="en-US" dirty="0" err="1"/>
              <a:t>Sahinoj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Boltzmannovoj</a:t>
            </a:r>
            <a:r>
              <a:rPr lang="en-US" dirty="0"/>
              <a:t>) </a:t>
            </a:r>
            <a:r>
              <a:rPr lang="en-US" dirty="0" err="1"/>
              <a:t>raspodeli</a:t>
            </a:r>
            <a:r>
              <a:rPr lang="en-US" dirty="0"/>
              <a:t>!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2A9D4-6F34-D1C9-E1EF-009E1C4840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880600" y="0"/>
            <a:ext cx="4196160" cy="566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ABBB69-1EC2-DAA2-400E-5AAD900BF99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67040" y="2572200"/>
            <a:ext cx="4190759" cy="29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10ABD55-0630-F849-EBC1-32B17C6ADBB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28600" y="1086480"/>
            <a:ext cx="9675360" cy="2799720"/>
          </a:xfrm>
        </p:spPr>
        <p:txBody>
          <a:bodyPr anchor="ctr"/>
          <a:lstStyle/>
          <a:p>
            <a:pPr lvl="0" algn="ctr">
              <a:buNone/>
            </a:pPr>
            <a:r>
              <a:rPr lang="en-US" sz="3200" dirty="0" err="1">
                <a:latin typeface="Rubik Light" pitchFamily="18"/>
              </a:rPr>
              <a:t>Slede</a:t>
            </a:r>
            <a:r>
              <a:rPr lang="sr-Latn-RS" sz="3200" dirty="0">
                <a:latin typeface="Rubik Light" pitchFamily="18"/>
              </a:rPr>
              <a:t>ći čas – možemo neki praktičan rad! </a:t>
            </a:r>
            <a:endParaRPr lang="en-US" sz="3200" dirty="0">
              <a:latin typeface="Rubik Light" pitchFamily="1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5BC8-9D24-C11B-491A-86F38268E2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3040" y="82080"/>
            <a:ext cx="9675360" cy="603720"/>
          </a:xfrm>
        </p:spPr>
        <p:txBody>
          <a:bodyPr vert="horz"/>
          <a:lstStyle/>
          <a:p>
            <a:pPr lvl="0"/>
            <a:r>
              <a:rPr lang="en-US"/>
              <a:t>Primer ne-LTR funkcije izvora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A2686-E39C-10C8-860D-853A3AEBCF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b="1" dirty="0" err="1"/>
              <a:t>našem</a:t>
            </a:r>
            <a:r>
              <a:rPr lang="en-US" b="1" dirty="0"/>
              <a:t> </a:t>
            </a:r>
            <a:r>
              <a:rPr lang="en-US" b="1" dirty="0" err="1"/>
              <a:t>formalizmu</a:t>
            </a:r>
            <a:r>
              <a:rPr lang="en-US" b="1" dirty="0"/>
              <a:t> </a:t>
            </a: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Zemlje</a:t>
            </a:r>
            <a:r>
              <a:rPr lang="en-US" dirty="0"/>
              <a:t> </a:t>
            </a:r>
            <a:r>
              <a:rPr lang="en-US" dirty="0" err="1"/>
              <a:t>emituje</a:t>
            </a:r>
            <a:r>
              <a:rPr lang="en-US" dirty="0"/>
              <a:t> </a:t>
            </a:r>
            <a:r>
              <a:rPr lang="en-US" dirty="0" err="1"/>
              <a:t>vidljivu</a:t>
            </a:r>
            <a:r>
              <a:rPr lang="en-US" dirty="0"/>
              <a:t> </a:t>
            </a:r>
            <a:r>
              <a:rPr lang="en-US" dirty="0" err="1"/>
              <a:t>svetlost</a:t>
            </a:r>
            <a:r>
              <a:rPr lang="en-US" dirty="0"/>
              <a:t>,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procese</a:t>
            </a:r>
            <a:r>
              <a:rPr lang="en-US" dirty="0"/>
              <a:t> </a:t>
            </a:r>
            <a:r>
              <a:rPr lang="en-US" dirty="0" err="1"/>
              <a:t>rasejanja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ovim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 je u </a:t>
            </a:r>
            <a:r>
              <a:rPr lang="en-US" dirty="0" err="1"/>
              <a:t>potpunosti</a:t>
            </a:r>
            <a:r>
              <a:rPr lang="en-US" dirty="0"/>
              <a:t> </a:t>
            </a:r>
            <a:r>
              <a:rPr lang="en-US" dirty="0" err="1"/>
              <a:t>odredjena</a:t>
            </a:r>
            <a:r>
              <a:rPr lang="en-US" dirty="0"/>
              <a:t> </a:t>
            </a:r>
            <a:r>
              <a:rPr lang="en-US" dirty="0" err="1"/>
              <a:t>rasejanom</a:t>
            </a:r>
            <a:r>
              <a:rPr lang="en-US" dirty="0"/>
              <a:t> </a:t>
            </a:r>
            <a:r>
              <a:rPr lang="en-US" dirty="0" err="1"/>
              <a:t>svetlošću</a:t>
            </a:r>
            <a:r>
              <a:rPr lang="en-US" dirty="0"/>
              <a:t> </a:t>
            </a:r>
            <a:r>
              <a:rPr lang="en-US" dirty="0" err="1"/>
              <a:t>Sunca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Zašto</a:t>
            </a:r>
            <a:r>
              <a:rPr lang="en-US" dirty="0"/>
              <a:t> je </a:t>
            </a:r>
            <a:r>
              <a:rPr lang="en-US" dirty="0" err="1"/>
              <a:t>nebo</a:t>
            </a:r>
            <a:r>
              <a:rPr lang="en-US" dirty="0"/>
              <a:t> </a:t>
            </a:r>
            <a:r>
              <a:rPr lang="en-US" dirty="0" err="1"/>
              <a:t>plavo</a:t>
            </a:r>
            <a:r>
              <a:rPr lang="en-US" dirty="0"/>
              <a:t>? (</a:t>
            </a: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Zemlje</a:t>
            </a:r>
            <a:r>
              <a:rPr lang="en-US" dirty="0"/>
              <a:t> je </a:t>
            </a:r>
            <a:r>
              <a:rPr lang="en-US" dirty="0" err="1"/>
              <a:t>optički</a:t>
            </a:r>
            <a:r>
              <a:rPr lang="en-US" dirty="0"/>
              <a:t> tanka).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253C0-5A9B-39BC-C550-D5D27FBA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15000" y="2782080"/>
            <a:ext cx="4222799" cy="28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D5AF6-8B67-0C98-278E-4EBE8ABE772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Obratite pažnju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1E74A-990F-BD50-C6AA-5D0E3D6AD0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Rekli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: </a:t>
            </a:r>
            <a:r>
              <a:rPr lang="en-US" b="1" dirty="0"/>
              <a:t>u </a:t>
            </a:r>
            <a:r>
              <a:rPr lang="en-US" b="1" dirty="0" err="1"/>
              <a:t>našem</a:t>
            </a:r>
            <a:r>
              <a:rPr lang="en-US" b="1" dirty="0"/>
              <a:t> </a:t>
            </a:r>
            <a:r>
              <a:rPr lang="en-US" b="1" dirty="0" err="1"/>
              <a:t>formalizmu</a:t>
            </a:r>
            <a:r>
              <a:rPr lang="en-US" b="1" dirty="0"/>
              <a:t>!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koeficijent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</a:t>
            </a:r>
            <a:r>
              <a:rPr lang="en-US" dirty="0" err="1"/>
              <a:t>ulaze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prava</a:t>
            </a:r>
            <a:r>
              <a:rPr lang="en-US" dirty="0"/>
              <a:t> </a:t>
            </a:r>
            <a:r>
              <a:rPr lang="en-US" dirty="0" err="1"/>
              <a:t>apsorpcija</a:t>
            </a:r>
            <a:r>
              <a:rPr lang="en-US" dirty="0"/>
              <a:t> (</a:t>
            </a:r>
            <a:r>
              <a:rPr lang="en-US" dirty="0" err="1"/>
              <a:t>termalizacija</a:t>
            </a:r>
            <a:r>
              <a:rPr lang="en-US" dirty="0"/>
              <a:t> </a:t>
            </a:r>
            <a:r>
              <a:rPr lang="en-US" dirty="0" err="1"/>
              <a:t>fotona</a:t>
            </a:r>
            <a:r>
              <a:rPr lang="en-US" dirty="0"/>
              <a:t>)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rasejanje</a:t>
            </a:r>
            <a:r>
              <a:rPr lang="en-US" dirty="0"/>
              <a:t>. </a:t>
            </a:r>
            <a:r>
              <a:rPr lang="en-US" dirty="0" err="1"/>
              <a:t>Bitno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je </a:t>
            </a:r>
            <a:r>
              <a:rPr lang="en-US" dirty="0" err="1"/>
              <a:t>samo</a:t>
            </a:r>
            <a:r>
              <a:rPr lang="en-US" dirty="0"/>
              <a:t>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fotoni</a:t>
            </a:r>
            <a:r>
              <a:rPr lang="en-US" dirty="0"/>
              <a:t> </a:t>
            </a:r>
            <a:r>
              <a:rPr lang="en-US" dirty="0" err="1"/>
              <a:t>uklonjeni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zraka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koeficijent</a:t>
            </a:r>
            <a:r>
              <a:rPr lang="en-US" dirty="0"/>
              <a:t> </a:t>
            </a:r>
            <a:r>
              <a:rPr lang="en-US" dirty="0" err="1"/>
              <a:t>emisije</a:t>
            </a:r>
            <a:r>
              <a:rPr lang="en-US" dirty="0"/>
              <a:t> </a:t>
            </a:r>
            <a:r>
              <a:rPr lang="en-US" dirty="0" err="1"/>
              <a:t>ulaze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termalna</a:t>
            </a:r>
            <a:r>
              <a:rPr lang="en-US" dirty="0"/>
              <a:t> </a:t>
            </a:r>
            <a:r>
              <a:rPr lang="en-US" dirty="0" err="1"/>
              <a:t>emisija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emisija</a:t>
            </a:r>
            <a:r>
              <a:rPr lang="en-US" dirty="0"/>
              <a:t> </a:t>
            </a:r>
            <a:r>
              <a:rPr lang="en-US" dirty="0" err="1"/>
              <a:t>usled</a:t>
            </a:r>
            <a:r>
              <a:rPr lang="en-US" dirty="0"/>
              <a:t> </a:t>
            </a:r>
            <a:r>
              <a:rPr lang="en-US" dirty="0" err="1"/>
              <a:t>rasejanja</a:t>
            </a:r>
            <a:r>
              <a:rPr lang="en-US" dirty="0"/>
              <a:t>. Na taj </a:t>
            </a:r>
            <a:r>
              <a:rPr lang="en-US" dirty="0" err="1"/>
              <a:t>način</a:t>
            </a:r>
            <a:r>
              <a:rPr lang="en-US" dirty="0"/>
              <a:t> </a:t>
            </a:r>
            <a:r>
              <a:rPr lang="en-US" dirty="0" err="1"/>
              <a:t>vraćamo</a:t>
            </a:r>
            <a:r>
              <a:rPr lang="en-US" dirty="0"/>
              <a:t> </a:t>
            </a:r>
            <a:r>
              <a:rPr lang="en-US" dirty="0" err="1"/>
              <a:t>fotone</a:t>
            </a:r>
            <a:r>
              <a:rPr lang="en-US" dirty="0"/>
              <a:t> u </a:t>
            </a:r>
            <a:r>
              <a:rPr lang="en-US" dirty="0" err="1"/>
              <a:t>zrak</a:t>
            </a:r>
            <a:r>
              <a:rPr lang="en-US" dirty="0"/>
              <a:t>!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svakodnevnom</a:t>
            </a:r>
            <a:r>
              <a:rPr lang="en-US" dirty="0"/>
              <a:t> </a:t>
            </a:r>
            <a:r>
              <a:rPr lang="en-US" dirty="0" err="1"/>
              <a:t>jeziku</a:t>
            </a:r>
            <a:r>
              <a:rPr lang="en-US" dirty="0"/>
              <a:t> (pa </a:t>
            </a:r>
            <a:r>
              <a:rPr lang="en-US" dirty="0" err="1"/>
              <a:t>čak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astronomskom</a:t>
            </a:r>
            <a:r>
              <a:rPr lang="en-US" dirty="0"/>
              <a:t>),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biste</a:t>
            </a:r>
            <a:r>
              <a:rPr lang="en-US" dirty="0"/>
              <a:t> </a:t>
            </a:r>
            <a:r>
              <a:rPr lang="en-US" dirty="0" err="1"/>
              <a:t>rekli</a:t>
            </a:r>
            <a:r>
              <a:rPr lang="en-US" dirty="0"/>
              <a:t> da </a:t>
            </a:r>
            <a:r>
              <a:rPr lang="en-US" dirty="0" err="1"/>
              <a:t>Zemljina</a:t>
            </a:r>
            <a:r>
              <a:rPr lang="en-US" dirty="0"/>
              <a:t> </a:t>
            </a: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zrači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vidljivim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, </a:t>
            </a:r>
            <a:r>
              <a:rPr lang="en-US" dirty="0" err="1"/>
              <a:t>došlo</a:t>
            </a:r>
            <a:r>
              <a:rPr lang="en-US" dirty="0"/>
              <a:t> bi do </a:t>
            </a:r>
            <a:r>
              <a:rPr lang="en-US" dirty="0" err="1"/>
              <a:t>nesporazuma</a:t>
            </a:r>
            <a:r>
              <a:rPr lang="en-US" dirty="0"/>
              <a:t> :)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Za </a:t>
            </a:r>
            <a:r>
              <a:rPr lang="en-US" b="1" dirty="0" err="1"/>
              <a:t>sada</a:t>
            </a:r>
            <a:r>
              <a:rPr lang="en-US" b="1" dirty="0"/>
              <a:t>, </a:t>
            </a:r>
            <a:r>
              <a:rPr lang="en-US" dirty="0" err="1"/>
              <a:t>pretpostavimo</a:t>
            </a:r>
            <a:r>
              <a:rPr lang="en-US" dirty="0"/>
              <a:t> da je </a:t>
            </a: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dirty="0" err="1"/>
              <a:t>jednaka</a:t>
            </a:r>
            <a:r>
              <a:rPr lang="en-US" dirty="0"/>
              <a:t> </a:t>
            </a:r>
            <a:r>
              <a:rPr lang="en-US" dirty="0" err="1"/>
              <a:t>Plankovoj</a:t>
            </a:r>
            <a:r>
              <a:rPr lang="en-US" dirty="0"/>
              <a:t> </a:t>
            </a:r>
            <a:r>
              <a:rPr lang="en-US" dirty="0" err="1"/>
              <a:t>funkciji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Ostaje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da </a:t>
            </a:r>
            <a:r>
              <a:rPr lang="en-US" dirty="0" err="1"/>
              <a:t>izračunamo</a:t>
            </a:r>
            <a:r>
              <a:rPr lang="en-US" dirty="0"/>
              <a:t> </a:t>
            </a:r>
            <a:r>
              <a:rPr lang="en-US" dirty="0" err="1"/>
              <a:t>koeficijent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(</a:t>
            </a:r>
            <a:r>
              <a:rPr lang="en-US" dirty="0" err="1"/>
              <a:t>tj</a:t>
            </a:r>
            <a:r>
              <a:rPr lang="en-US" dirty="0"/>
              <a:t>. </a:t>
            </a:r>
            <a:r>
              <a:rPr lang="en-US" dirty="0" err="1"/>
              <a:t>neprozračnost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CAE3E-145B-03E3-9C85-50810B190D9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Neprozračnost zavisi od talasne dužine!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FC708-6C7D-4ADA-6E8C-A450F38EAC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To je </a:t>
            </a:r>
            <a:r>
              <a:rPr lang="en-US" dirty="0" err="1"/>
              <a:t>blago</a:t>
            </a:r>
            <a:r>
              <a:rPr lang="en-US" dirty="0"/>
              <a:t> </a:t>
            </a:r>
            <a:r>
              <a:rPr lang="en-US" dirty="0" err="1"/>
              <a:t>kontraintuitivno</a:t>
            </a:r>
            <a:r>
              <a:rPr lang="en-US" dirty="0"/>
              <a:t>, </a:t>
            </a:r>
            <a:r>
              <a:rPr lang="en-US" dirty="0" err="1"/>
              <a:t>pošto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primeri</a:t>
            </a:r>
            <a:r>
              <a:rPr lang="en-US" dirty="0"/>
              <a:t> za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neprozračnost</a:t>
            </a:r>
            <a:r>
              <a:rPr lang="en-US" dirty="0"/>
              <a:t> u </a:t>
            </a:r>
            <a:r>
              <a:rPr lang="en-US" dirty="0" err="1"/>
              <a:t>našem</a:t>
            </a:r>
            <a:r>
              <a:rPr lang="en-US" dirty="0"/>
              <a:t> </a:t>
            </a:r>
            <a:r>
              <a:rPr lang="en-US" dirty="0" err="1"/>
              <a:t>svakodnevnom</a:t>
            </a:r>
            <a:r>
              <a:rPr lang="en-US" dirty="0"/>
              <a:t> </a:t>
            </a:r>
            <a:r>
              <a:rPr lang="en-US" dirty="0" err="1"/>
              <a:t>životu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suptilni</a:t>
            </a:r>
            <a:r>
              <a:rPr lang="en-US" dirty="0"/>
              <a:t> (</a:t>
            </a:r>
            <a:r>
              <a:rPr lang="en-US" dirty="0" err="1"/>
              <a:t>plavo</a:t>
            </a:r>
            <a:r>
              <a:rPr lang="en-US" dirty="0"/>
              <a:t> </a:t>
            </a:r>
            <a:r>
              <a:rPr lang="en-US" dirty="0" err="1"/>
              <a:t>nebo</a:t>
            </a:r>
            <a:r>
              <a:rPr lang="en-US" dirty="0"/>
              <a:t> je </a:t>
            </a:r>
            <a:r>
              <a:rPr lang="en-US" dirty="0" err="1"/>
              <a:t>jedan</a:t>
            </a:r>
            <a:r>
              <a:rPr lang="en-US" dirty="0"/>
              <a:t> primer).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zvezdanim</a:t>
            </a:r>
            <a:r>
              <a:rPr lang="en-US" dirty="0"/>
              <a:t> </a:t>
            </a:r>
            <a:r>
              <a:rPr lang="en-US" dirty="0" err="1"/>
              <a:t>atmosferama</a:t>
            </a:r>
            <a:r>
              <a:rPr lang="en-US" dirty="0"/>
              <a:t>, </a:t>
            </a:r>
            <a:r>
              <a:rPr lang="en-US" dirty="0" err="1"/>
              <a:t>fotoni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talasnih</a:t>
            </a:r>
            <a:r>
              <a:rPr lang="en-US" dirty="0"/>
              <a:t> </a:t>
            </a:r>
            <a:r>
              <a:rPr lang="en-US" dirty="0" err="1"/>
              <a:t>dužina</a:t>
            </a:r>
            <a:r>
              <a:rPr lang="en-US" dirty="0"/>
              <a:t> </a:t>
            </a:r>
            <a:r>
              <a:rPr lang="en-US" dirty="0" err="1"/>
              <a:t>dopiru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dubina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Na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 “</a:t>
            </a:r>
            <a:r>
              <a:rPr lang="en-US" dirty="0" err="1"/>
              <a:t>vidimo</a:t>
            </a:r>
            <a:r>
              <a:rPr lang="en-US" dirty="0"/>
              <a:t>” </a:t>
            </a: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funkcije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48D56-5A76-40B4-1CE1-E0005D765E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440" y="2971800"/>
            <a:ext cx="5048344" cy="1744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86FA0A-0183-38BB-639F-6E576B02D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616" y="2535573"/>
            <a:ext cx="4776394" cy="25002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F3DB-2730-6DCA-9856-784330B2BDB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Neprozračnost zavisi od talasne dužine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07FD1-0845-B9BB-96AD-1927C46ABA4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770039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Razlog</a:t>
            </a:r>
            <a:r>
              <a:rPr lang="en-US" dirty="0"/>
              <a:t> za </a:t>
            </a:r>
            <a:r>
              <a:rPr lang="en-US" dirty="0" err="1"/>
              <a:t>ovu</a:t>
            </a:r>
            <a:r>
              <a:rPr lang="en-US" dirty="0"/>
              <a:t> </a:t>
            </a:r>
            <a:r>
              <a:rPr lang="en-US" dirty="0" err="1"/>
              <a:t>zavisnost</a:t>
            </a:r>
            <a:r>
              <a:rPr lang="en-US" dirty="0"/>
              <a:t> je to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 </a:t>
            </a:r>
            <a:r>
              <a:rPr lang="en-US" dirty="0" err="1"/>
              <a:t>dominiraju</a:t>
            </a:r>
            <a:r>
              <a:rPr lang="en-US" dirty="0"/>
              <a:t> </a:t>
            </a:r>
            <a:r>
              <a:rPr lang="en-US" dirty="0" err="1"/>
              <a:t>različiti</a:t>
            </a:r>
            <a:r>
              <a:rPr lang="en-US" dirty="0"/>
              <a:t> </a:t>
            </a:r>
            <a:r>
              <a:rPr lang="en-US" dirty="0" err="1"/>
              <a:t>procesi</a:t>
            </a:r>
            <a:r>
              <a:rPr lang="en-US" dirty="0"/>
              <a:t> (</a:t>
            </a:r>
            <a:r>
              <a:rPr lang="en-US" dirty="0" err="1"/>
              <a:t>npr</a:t>
            </a:r>
            <a:r>
              <a:rPr lang="en-US" dirty="0"/>
              <a:t>. </a:t>
            </a:r>
            <a:r>
              <a:rPr lang="en-US" dirty="0" err="1"/>
              <a:t>rasejanje</a:t>
            </a:r>
            <a:r>
              <a:rPr lang="en-US" dirty="0"/>
              <a:t> je </a:t>
            </a:r>
            <a:r>
              <a:rPr lang="en-US" dirty="0" err="1"/>
              <a:t>jače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kraćim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, </a:t>
            </a:r>
            <a:r>
              <a:rPr lang="en-US" dirty="0" err="1"/>
              <a:t>itd</a:t>
            </a:r>
            <a:r>
              <a:rPr lang="en-US" dirty="0"/>
              <a:t>…)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Posledica</a:t>
            </a:r>
            <a:r>
              <a:rPr lang="en-US" dirty="0"/>
              <a:t> je da </a:t>
            </a:r>
            <a:r>
              <a:rPr lang="en-US" dirty="0" err="1"/>
              <a:t>nebeska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izgledaju</a:t>
            </a:r>
            <a:r>
              <a:rPr lang="en-US" dirty="0"/>
              <a:t> </a:t>
            </a:r>
            <a:r>
              <a:rPr lang="en-US" dirty="0" err="1"/>
              <a:t>drugačije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</a:t>
            </a:r>
            <a:r>
              <a:rPr lang="en-US" dirty="0" err="1"/>
              <a:t>gledamo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2BD7E-4E41-A2AA-2F17-68EBC2B91B0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53360" y="1982160"/>
            <a:ext cx="6169680" cy="3504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C663-A905-61D1-7B9F-B3BDAAEDE7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 dirty="0" err="1"/>
              <a:t>Suptilniji</a:t>
            </a:r>
            <a:r>
              <a:rPr lang="en-US" dirty="0"/>
              <a:t> primer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D29EA-BAF6-B367-881F-FCBD5C23B1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82382" y="771479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Sunce</a:t>
            </a:r>
            <a:r>
              <a:rPr lang="en-US" dirty="0"/>
              <a:t> </a:t>
            </a:r>
            <a:r>
              <a:rPr lang="en-US" dirty="0" err="1"/>
              <a:t>posmatrano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656.3 nm (H alpha), 396.8 nm (Ca II H) </a:t>
            </a:r>
            <a:r>
              <a:rPr lang="en-US" dirty="0" err="1"/>
              <a:t>i</a:t>
            </a:r>
            <a:r>
              <a:rPr lang="en-US" dirty="0"/>
              <a:t> 405 nm (G band)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D72B3-3BA1-F2EB-D2B4-9142DEC12ED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68759" y="2239963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99FBC-BB8A-15A5-B304-C0467B6AC8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315461" y="1651499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D7C6F8-E975-4170-F18C-E493DCE8A09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0" y="1188719"/>
            <a:ext cx="4572000" cy="361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5BBE-BAF0-2116-D8C4-B1C5D6EDBA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“Visina formiranja”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28597-14A8-F9C2-6DE5-ABA3EF62F5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685440"/>
            <a:ext cx="5666759" cy="467460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Setimo</a:t>
            </a:r>
            <a:r>
              <a:rPr lang="en-US" dirty="0"/>
              <a:t> se (</a:t>
            </a:r>
            <a:r>
              <a:rPr lang="en-US" dirty="0" err="1"/>
              <a:t>vežbe</a:t>
            </a:r>
            <a:r>
              <a:rPr lang="en-US" dirty="0"/>
              <a:t>) da: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Optička</a:t>
            </a:r>
            <a:r>
              <a:rPr lang="en-US" dirty="0"/>
              <a:t> </a:t>
            </a:r>
            <a:r>
              <a:rPr lang="en-US" dirty="0" err="1"/>
              <a:t>dubina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leži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fizičkim</a:t>
            </a:r>
            <a:r>
              <a:rPr lang="en-US" dirty="0"/>
              <a:t> </a:t>
            </a:r>
            <a:r>
              <a:rPr lang="en-US" dirty="0" err="1"/>
              <a:t>visinama</a:t>
            </a:r>
            <a:r>
              <a:rPr lang="en-US" dirty="0"/>
              <a:t> za </a:t>
            </a: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visine</a:t>
            </a:r>
            <a:r>
              <a:rPr lang="en-US" dirty="0"/>
              <a:t> </a:t>
            </a:r>
            <a:r>
              <a:rPr lang="en-US" dirty="0" err="1"/>
              <a:t>odgovaraju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temperaturama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Na </a:t>
            </a:r>
            <a:r>
              <a:rPr lang="en-US" dirty="0" err="1"/>
              <a:t>ovoj</a:t>
            </a:r>
            <a:r>
              <a:rPr lang="en-US" dirty="0"/>
              <a:t> </a:t>
            </a:r>
            <a:r>
              <a:rPr lang="en-US" dirty="0" err="1"/>
              <a:t>slici</a:t>
            </a:r>
            <a:r>
              <a:rPr lang="en-US" dirty="0"/>
              <a:t>,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drugačiju</a:t>
            </a:r>
            <a:r>
              <a:rPr lang="en-US" dirty="0"/>
              <a:t> </a:t>
            </a:r>
            <a:r>
              <a:rPr lang="en-US" dirty="0" err="1"/>
              <a:t>temperaturnu</a:t>
            </a:r>
            <a:r>
              <a:rPr lang="en-US" dirty="0"/>
              <a:t> </a:t>
            </a:r>
            <a:r>
              <a:rPr lang="en-US" dirty="0" err="1"/>
              <a:t>strukturu</a:t>
            </a:r>
            <a:r>
              <a:rPr lang="en-US" dirty="0"/>
              <a:t>, pa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 </a:t>
            </a:r>
            <a:r>
              <a:rPr lang="en-US" dirty="0" err="1"/>
              <a:t>vidimo</a:t>
            </a:r>
            <a:r>
              <a:rPr lang="en-US" dirty="0"/>
              <a:t> </a:t>
            </a:r>
            <a:r>
              <a:rPr lang="en-US" dirty="0" err="1"/>
              <a:t>različite</a:t>
            </a:r>
            <a:r>
              <a:rPr lang="en-US" dirty="0"/>
              <a:t> “</a:t>
            </a:r>
            <a:r>
              <a:rPr lang="en-US" dirty="0" err="1"/>
              <a:t>slike</a:t>
            </a:r>
            <a:r>
              <a:rPr lang="en-US" dirty="0"/>
              <a:t>”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Ovakve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možemo</a:t>
            </a:r>
            <a:r>
              <a:rPr lang="en-US" dirty="0"/>
              <a:t> </a:t>
            </a:r>
            <a:r>
              <a:rPr lang="en-US" dirty="0" err="1"/>
              <a:t>dobiti</a:t>
            </a:r>
            <a:r>
              <a:rPr lang="en-US" dirty="0"/>
              <a:t> </a:t>
            </a:r>
            <a:r>
              <a:rPr lang="en-US" dirty="0" err="1"/>
              <a:t>fokusirajući</a:t>
            </a:r>
            <a:r>
              <a:rPr lang="en-US" dirty="0"/>
              <a:t> se </a:t>
            </a:r>
            <a:r>
              <a:rPr lang="en-US" dirty="0" err="1"/>
              <a:t>čak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jednu</a:t>
            </a:r>
            <a:r>
              <a:rPr lang="en-US" dirty="0"/>
              <a:t> </a:t>
            </a:r>
            <a:r>
              <a:rPr lang="en-US" dirty="0" err="1"/>
              <a:t>liniju</a:t>
            </a:r>
            <a:r>
              <a:rPr lang="en-US" dirty="0"/>
              <a:t>!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405C7-C33C-3D9C-B9CC-28D01D96F08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92279" y="0"/>
            <a:ext cx="3984480" cy="566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EF41B9-14F7-9C87-98D7-7654F0280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308" y="1074799"/>
            <a:ext cx="2293267" cy="7381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18976</TotalTime>
  <Words>1567</Words>
  <Application>Microsoft Office PowerPoint</Application>
  <PresentationFormat>Custom</PresentationFormat>
  <Paragraphs>158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Aptos</vt:lpstr>
      <vt:lpstr>Arial</vt:lpstr>
      <vt:lpstr>Liberation Sans</vt:lpstr>
      <vt:lpstr>Liberation Serif</vt:lpstr>
      <vt:lpstr>Rubik</vt:lpstr>
      <vt:lpstr>Rubik Light</vt:lpstr>
      <vt:lpstr>StarSymbol</vt:lpstr>
      <vt:lpstr>Default</vt:lpstr>
      <vt:lpstr>PowerPoint Presentation</vt:lpstr>
      <vt:lpstr>Podsetnik</vt:lpstr>
      <vt:lpstr>Ali pre toga pitanje</vt:lpstr>
      <vt:lpstr>Primer ne-LTR funkcije izvora</vt:lpstr>
      <vt:lpstr>Obratite pažnju</vt:lpstr>
      <vt:lpstr>Neprozračnost zavisi od talasne dužine!</vt:lpstr>
      <vt:lpstr>Neprozračnost zavisi od talasne dužine</vt:lpstr>
      <vt:lpstr>Suptilniji primer</vt:lpstr>
      <vt:lpstr>“Visina formiranja”</vt:lpstr>
      <vt:lpstr>Malo formalnije</vt:lpstr>
      <vt:lpstr>Uticaj zavisnosti koeficijenta apsorpcije od talasne dužine na izgled spektra</vt:lpstr>
      <vt:lpstr>Šta sve doprinosi apsorpciji na nekoj talasnoj dužini</vt:lpstr>
      <vt:lpstr>Šta sve doprinosi apsorpciji na nekoj talasnoj dužini</vt:lpstr>
      <vt:lpstr>Slobodno-vezani prelazi u atomu vodonika</vt:lpstr>
      <vt:lpstr>PowerPoint Presentation</vt:lpstr>
      <vt:lpstr>Zavisnost koeficijenta apsorpcije kod b-f prelaza od talasne dužine</vt:lpstr>
      <vt:lpstr>PowerPoint Presentation</vt:lpstr>
      <vt:lpstr>Slobodno – slobodni prelazi</vt:lpstr>
      <vt:lpstr>Negativan jon vodonika</vt:lpstr>
      <vt:lpstr>Ostali apsorberi</vt:lpstr>
      <vt:lpstr>Kako bismo onda izračunali koeficijent apsorpcije?</vt:lpstr>
      <vt:lpstr>Ukupna neprozračnost</vt:lpstr>
      <vt:lpstr>Lokalna termodinamička ravnoteža - čestice</vt:lpstr>
      <vt:lpstr>Jednačina stanja</vt:lpstr>
      <vt:lpstr>Jednačina stanja</vt:lpstr>
      <vt:lpstr>Jednačina stanja</vt:lpstr>
      <vt:lpstr>Jednačina stanja za čist vodonik</vt:lpstr>
      <vt:lpstr>Jednačina stanja za čist vodonik</vt:lpstr>
      <vt:lpstr>Jednačina stanja za čist vodonik</vt:lpstr>
      <vt:lpstr>Kako bismo u ovo sada dodali negativan jon vodonika?</vt:lpstr>
      <vt:lpstr>Ali da dobijemo b-f apsorpciju vodonika trebaju nam...</vt:lpstr>
      <vt:lpstr>PowerPoint Presentation</vt:lpstr>
      <vt:lpstr>Sve ovo zajedno nam daje mogućnost da opišemo...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Ivan Milic</cp:lastModifiedBy>
  <cp:revision>2194</cp:revision>
  <dcterms:created xsi:type="dcterms:W3CDTF">2021-01-12T21:16:47Z</dcterms:created>
  <dcterms:modified xsi:type="dcterms:W3CDTF">2025-12-02T08:00:45Z</dcterms:modified>
</cp:coreProperties>
</file>